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4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8" r:id="rId15"/>
    <p:sldId id="329" r:id="rId16"/>
    <p:sldId id="331" r:id="rId17"/>
    <p:sldId id="332" r:id="rId18"/>
    <p:sldId id="334" r:id="rId19"/>
    <p:sldId id="342" r:id="rId20"/>
    <p:sldId id="335" r:id="rId21"/>
    <p:sldId id="339" r:id="rId22"/>
    <p:sldId id="343" r:id="rId23"/>
    <p:sldId id="337" r:id="rId24"/>
    <p:sldId id="34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851E5-B0D8-4DB9-AD36-0A0D4C325A1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FF1F3-74BA-471D-8574-751A214D16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57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7C89-9F10-41AB-BAE3-3375C84A3076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7C89-9F10-41AB-BAE3-3375C84A307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7C89-9F10-41AB-BAE3-3375C84A307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BD4E1-F4C6-4CF2-9269-C61D51AB0A97}" type="slidenum">
              <a:rPr lang="pt-BR"/>
              <a:pPr/>
              <a:t>13</a:t>
            </a:fld>
            <a:endParaRPr lang="pt-BR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7C89-9F10-41AB-BAE3-3375C84A3076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F816-DEA2-4D0B-9EF3-C4D9CF7F3CF1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ADFA-67A3-48A7-B3FD-866634F8D0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iologiaucs.webnode.com/" TargetMode="External"/><Relationship Id="rId2" Type="http://schemas.openxmlformats.org/officeDocument/2006/relationships/hyperlink" Target="http://www.fisionew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isiologiaucs.webnod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7860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lin Sans FB Demi" pitchFamily="34" charset="0"/>
                <a:hlinkClick r:id="rId2"/>
              </a:rPr>
              <a:t>fisionews.com</a:t>
            </a:r>
            <a:endParaRPr lang="en-US" sz="2400" dirty="0" smtClean="0">
              <a:latin typeface="Berlin Sans FB Dem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32" y="2625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RECADOS…</a:t>
            </a:r>
            <a:endParaRPr lang="pt-BR" sz="3200" dirty="0">
              <a:latin typeface="Berlin Sans FB Dem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32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lin Sans FB Demi" pitchFamily="34" charset="0"/>
                <a:hlinkClick r:id="rId3"/>
              </a:rPr>
              <a:t>www.fisiologiaucs.webnode.com</a:t>
            </a:r>
            <a:endParaRPr lang="pt-BR" sz="2800" dirty="0">
              <a:latin typeface="Berlin Sans FB Demi" pitchFamily="34" charset="0"/>
            </a:endParaRPr>
          </a:p>
        </p:txBody>
      </p:sp>
      <p:pic>
        <p:nvPicPr>
          <p:cNvPr id="3074" name="Picture 2" descr="https://fbcdn-sphotos-g-a.akamaihd.net/hphotos-ak-prn2/969262_10200974774308271_83971858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836" y="962008"/>
            <a:ext cx="6840188" cy="18240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10686"/>
            <a:ext cx="6118495" cy="263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amulhereoperineo.files.wordpress.com/2011/12/206-cp-moca-enchendo-bala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26"/>
            <a:ext cx="3286148" cy="4538015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Mecânica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Ventilação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Pulmonar</a:t>
            </a:r>
            <a:r>
              <a:rPr lang="en-US" sz="3600" dirty="0" smtClean="0">
                <a:latin typeface="Comic Sans MS" pitchFamily="66" charset="0"/>
              </a:rPr>
              <a:t>… </a:t>
            </a:r>
            <a:r>
              <a:rPr lang="en-US" sz="3600" dirty="0" err="1" smtClean="0">
                <a:latin typeface="Comic Sans MS" pitchFamily="66" charset="0"/>
              </a:rPr>
              <a:t>Pressões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Envolvidas</a:t>
            </a:r>
            <a:endParaRPr lang="pt-BR" sz="3600" dirty="0"/>
          </a:p>
        </p:txBody>
      </p:sp>
      <p:cxnSp>
        <p:nvCxnSpPr>
          <p:cNvPr id="7" name="Conector de seta reta 6"/>
          <p:cNvCxnSpPr/>
          <p:nvPr/>
        </p:nvCxnSpPr>
        <p:spPr>
          <a:xfrm rot="16200000" flipV="1">
            <a:off x="6286512" y="4609429"/>
            <a:ext cx="285752" cy="28575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 flipV="1">
            <a:off x="6143636" y="5538123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072330" y="5538123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7072330" y="4752305"/>
            <a:ext cx="357190" cy="1428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>
            <a:off x="6143637" y="5180933"/>
            <a:ext cx="428628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7072330" y="5180933"/>
            <a:ext cx="35719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78178" idx="1"/>
          </p:cNvCxnSpPr>
          <p:nvPr/>
        </p:nvCxnSpPr>
        <p:spPr>
          <a:xfrm rot="10800000" flipH="1" flipV="1">
            <a:off x="5786446" y="4054933"/>
            <a:ext cx="285752" cy="3401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286380" y="5038057"/>
            <a:ext cx="500066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 flipH="1" flipV="1">
            <a:off x="5635066" y="5886809"/>
            <a:ext cx="374199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 flipV="1">
            <a:off x="7786710" y="4609428"/>
            <a:ext cx="500066" cy="1973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0800000" flipV="1">
            <a:off x="7858148" y="5109494"/>
            <a:ext cx="714380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0800000">
            <a:off x="7929586" y="5609561"/>
            <a:ext cx="500066" cy="170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6200000" flipV="1">
            <a:off x="1357290" y="1928802"/>
            <a:ext cx="285752" cy="28575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1214414" y="2857496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143108" y="2857496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2143108" y="2071678"/>
            <a:ext cx="357190" cy="1428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0800000">
            <a:off x="1214415" y="2500306"/>
            <a:ext cx="428628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2143108" y="2500306"/>
            <a:ext cx="35719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0800000" flipH="1" flipV="1">
            <a:off x="714348" y="4207333"/>
            <a:ext cx="285752" cy="3401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214282" y="5190457"/>
            <a:ext cx="500066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5400000" flipH="1" flipV="1">
            <a:off x="562968" y="6039209"/>
            <a:ext cx="374199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10800000" flipV="1">
            <a:off x="2714612" y="4761828"/>
            <a:ext cx="500066" cy="1973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10800000" flipV="1">
            <a:off x="2786050" y="5261894"/>
            <a:ext cx="714380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10800000">
            <a:off x="2857488" y="5761961"/>
            <a:ext cx="500066" cy="170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de cantos arredondados 35"/>
          <p:cNvSpPr/>
          <p:nvPr/>
        </p:nvSpPr>
        <p:spPr>
          <a:xfrm>
            <a:off x="3143240" y="2214554"/>
            <a:ext cx="314327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Pressão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PLEURAL</a:t>
            </a:r>
            <a:endParaRPr lang="pt-BR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7" name="Picture 4" descr="http://www.derramepleural.com/anatomofisiologia_clip_image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857364"/>
            <a:ext cx="2036743" cy="12464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tângulo de cantos arredondados 38"/>
          <p:cNvSpPr/>
          <p:nvPr/>
        </p:nvSpPr>
        <p:spPr>
          <a:xfrm>
            <a:off x="3857620" y="5857892"/>
            <a:ext cx="4357718" cy="5715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  <a:latin typeface="Comic Sans MS" pitchFamily="66" charset="0"/>
              </a:rPr>
              <a:t>Pressão </a:t>
            </a:r>
            <a:r>
              <a:rPr lang="pt-BR" sz="2400" b="1" u="sng" dirty="0" smtClean="0">
                <a:solidFill>
                  <a:schemeClr val="bg1"/>
                </a:solidFill>
                <a:latin typeface="Comic Sans MS" pitchFamily="66" charset="0"/>
              </a:rPr>
              <a:t>TRANSPULMONAR</a:t>
            </a:r>
            <a:endParaRPr lang="pt-BR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66" name="Picture 6" descr="http://www.geocities.ws/saladefisica8/dinamica/deformacao3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500570"/>
            <a:ext cx="1500198" cy="920757"/>
          </a:xfrm>
          <a:prstGeom prst="rect">
            <a:avLst/>
          </a:prstGeom>
          <a:noFill/>
        </p:spPr>
      </p:pic>
      <p:pic>
        <p:nvPicPr>
          <p:cNvPr id="40968" name="Picture 8" descr="http://gizmodo.uol.com.br/wp-content/blogs.dir/8/files/2012/08/tensao-superficial-nataca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86256"/>
            <a:ext cx="215901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5720" y="714356"/>
            <a:ext cx="314327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Pressão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PLEURAL</a:t>
            </a:r>
            <a:endParaRPr lang="pt-BR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500562" y="714356"/>
            <a:ext cx="4357718" cy="5715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  <a:latin typeface="Comic Sans MS" pitchFamily="66" charset="0"/>
              </a:rPr>
              <a:t>Pressão </a:t>
            </a:r>
            <a:r>
              <a:rPr lang="pt-BR" sz="2400" b="1" u="sng" dirty="0" smtClean="0">
                <a:solidFill>
                  <a:schemeClr val="bg1"/>
                </a:solidFill>
                <a:latin typeface="Comic Sans MS" pitchFamily="66" charset="0"/>
              </a:rPr>
              <a:t>TRANSPULMONAR</a:t>
            </a:r>
            <a:endParaRPr lang="pt-BR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amulhereoperineo.files.wordpress.com/2011/12/206-cp-moca-enchendo-bala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19943"/>
            <a:ext cx="3286148" cy="4538015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 rot="16200000" flipV="1">
            <a:off x="1071538" y="4643446"/>
            <a:ext cx="285752" cy="28575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 flipV="1">
            <a:off x="928662" y="5572140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857356" y="5572140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857356" y="4786322"/>
            <a:ext cx="357190" cy="1428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>
            <a:off x="928663" y="5214950"/>
            <a:ext cx="428628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857356" y="5214950"/>
            <a:ext cx="35719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6" idx="1"/>
          </p:cNvCxnSpPr>
          <p:nvPr/>
        </p:nvCxnSpPr>
        <p:spPr>
          <a:xfrm rot="10800000" flipH="1" flipV="1">
            <a:off x="571472" y="4088950"/>
            <a:ext cx="285752" cy="3401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1406" y="5072074"/>
            <a:ext cx="500066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 flipH="1" flipV="1">
            <a:off x="420092" y="5920826"/>
            <a:ext cx="374199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0800000" flipV="1">
            <a:off x="2571736" y="4643445"/>
            <a:ext cx="500066" cy="1973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2643174" y="5143511"/>
            <a:ext cx="714380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>
            <a:off x="2714612" y="5643578"/>
            <a:ext cx="500066" cy="170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18"/>
          <p:cNvSpPr/>
          <p:nvPr/>
        </p:nvSpPr>
        <p:spPr>
          <a:xfrm>
            <a:off x="3652830" y="714356"/>
            <a:ext cx="633418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vs</a:t>
            </a:r>
            <a:endParaRPr lang="pt-BR" sz="24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071966" y="3786190"/>
            <a:ext cx="3357554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  <a:latin typeface="Comic Sans MS" pitchFamily="66" charset="0"/>
              </a:rPr>
              <a:t>Pressão </a:t>
            </a:r>
            <a:r>
              <a:rPr lang="pt-BR" sz="2400" b="1" u="sng" dirty="0" smtClean="0">
                <a:solidFill>
                  <a:schemeClr val="tx1"/>
                </a:solidFill>
                <a:latin typeface="Comic Sans MS" pitchFamily="66" charset="0"/>
              </a:rPr>
              <a:t>ALVEOLAR!!!</a:t>
            </a:r>
            <a:endParaRPr lang="pt-BR" sz="24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3" name="Conector angulado 32"/>
          <p:cNvCxnSpPr/>
          <p:nvPr/>
        </p:nvCxnSpPr>
        <p:spPr>
          <a:xfrm rot="16200000" flipH="1">
            <a:off x="3679025" y="1750207"/>
            <a:ext cx="2286016" cy="1643074"/>
          </a:xfrm>
          <a:prstGeom prst="bentConnector3">
            <a:avLst>
              <a:gd name="adj1" fmla="val 938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5500726" y="5286388"/>
            <a:ext cx="2428860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  <a:latin typeface="Comic Sans MS" pitchFamily="66" charset="0"/>
              </a:rPr>
              <a:t>Inspiração: -1</a:t>
            </a:r>
            <a:endParaRPr lang="pt-BR" sz="24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5500726" y="5929330"/>
            <a:ext cx="2428860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  <a:latin typeface="Comic Sans MS" pitchFamily="66" charset="0"/>
              </a:rPr>
              <a:t>Inspiração: +1</a:t>
            </a:r>
            <a:endParaRPr lang="pt-BR" sz="24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50" name="Conector angulado 49"/>
          <p:cNvCxnSpPr/>
          <p:nvPr/>
        </p:nvCxnSpPr>
        <p:spPr>
          <a:xfrm rot="16200000" flipH="1">
            <a:off x="5607851" y="4464851"/>
            <a:ext cx="785818" cy="71438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http://4.bp.blogspot.com/_DjnGYBtq6iY/SxK7ZO-_TEI/AAAAAAAAAJk/BtXjxlfaPk8/s1600/pulm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2176" y="1714488"/>
            <a:ext cx="1448914" cy="1709718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61184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Mecânica da Ventilação Pulmonar… Pressões Envolvidas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6072198" y="500042"/>
            <a:ext cx="3071802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6834" name="Picture 2" descr="1"/>
          <p:cNvPicPr>
            <a:picLocks noChangeAspect="1" noChangeArrowheads="1"/>
          </p:cNvPicPr>
          <p:nvPr/>
        </p:nvPicPr>
        <p:blipFill>
          <a:blip r:embed="rId3"/>
          <a:srcRect l="2496" t="2496" r="1404" b="2652"/>
          <a:stretch>
            <a:fillRect/>
          </a:stretch>
        </p:blipFill>
        <p:spPr bwMode="auto">
          <a:xfrm>
            <a:off x="152400" y="533400"/>
            <a:ext cx="5867400" cy="5791200"/>
          </a:xfrm>
          <a:prstGeom prst="rect">
            <a:avLst/>
          </a:prstGeom>
          <a:noFill/>
          <a:ln w="508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6213475" y="1524000"/>
            <a:ext cx="31591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36" name="Line 4"/>
          <p:cNvSpPr>
            <a:spLocks noChangeShapeType="1"/>
          </p:cNvSpPr>
          <p:nvPr/>
        </p:nvSpPr>
        <p:spPr bwMode="auto">
          <a:xfrm>
            <a:off x="6213475" y="4873625"/>
            <a:ext cx="2763838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37" name="Line 5"/>
          <p:cNvSpPr>
            <a:spLocks noChangeShapeType="1"/>
          </p:cNvSpPr>
          <p:nvPr/>
        </p:nvSpPr>
        <p:spPr bwMode="auto">
          <a:xfrm flipV="1">
            <a:off x="6213475" y="4860925"/>
            <a:ext cx="1588" cy="222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0" name="Line 8"/>
          <p:cNvSpPr>
            <a:spLocks noChangeShapeType="1"/>
          </p:cNvSpPr>
          <p:nvPr/>
        </p:nvSpPr>
        <p:spPr bwMode="auto">
          <a:xfrm>
            <a:off x="6213475" y="4686300"/>
            <a:ext cx="1588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1" name="Line 9"/>
          <p:cNvSpPr>
            <a:spLocks noChangeShapeType="1"/>
          </p:cNvSpPr>
          <p:nvPr/>
        </p:nvSpPr>
        <p:spPr bwMode="auto">
          <a:xfrm flipH="1" flipV="1">
            <a:off x="6172200" y="1711325"/>
            <a:ext cx="0" cy="30130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2" name="Line 10"/>
          <p:cNvSpPr>
            <a:spLocks noChangeShapeType="1"/>
          </p:cNvSpPr>
          <p:nvPr/>
        </p:nvSpPr>
        <p:spPr bwMode="auto">
          <a:xfrm flipH="1" flipV="1">
            <a:off x="8978900" y="4865688"/>
            <a:ext cx="7938" cy="144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3" name="Line 11"/>
          <p:cNvSpPr>
            <a:spLocks noChangeShapeType="1"/>
          </p:cNvSpPr>
          <p:nvPr/>
        </p:nvSpPr>
        <p:spPr bwMode="auto">
          <a:xfrm>
            <a:off x="6069013" y="4706938"/>
            <a:ext cx="115887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4" name="Line 12"/>
          <p:cNvSpPr>
            <a:spLocks noChangeShapeType="1"/>
          </p:cNvSpPr>
          <p:nvPr/>
        </p:nvSpPr>
        <p:spPr bwMode="auto">
          <a:xfrm>
            <a:off x="6056313" y="3360738"/>
            <a:ext cx="115887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5" name="Line 13"/>
          <p:cNvSpPr>
            <a:spLocks noChangeShapeType="1"/>
          </p:cNvSpPr>
          <p:nvPr/>
        </p:nvSpPr>
        <p:spPr bwMode="auto">
          <a:xfrm>
            <a:off x="6053138" y="2052638"/>
            <a:ext cx="115887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6" name="Line 14"/>
          <p:cNvSpPr>
            <a:spLocks noChangeShapeType="1"/>
          </p:cNvSpPr>
          <p:nvPr/>
        </p:nvSpPr>
        <p:spPr bwMode="auto">
          <a:xfrm flipH="1" flipV="1">
            <a:off x="6215074" y="4875213"/>
            <a:ext cx="7938" cy="144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7" name="Freeform 15"/>
          <p:cNvSpPr>
            <a:spLocks/>
          </p:cNvSpPr>
          <p:nvPr/>
        </p:nvSpPr>
        <p:spPr bwMode="auto">
          <a:xfrm flipV="1">
            <a:off x="6191250" y="1631950"/>
            <a:ext cx="2905125" cy="3141663"/>
          </a:xfrm>
          <a:custGeom>
            <a:avLst/>
            <a:gdLst/>
            <a:ahLst/>
            <a:cxnLst>
              <a:cxn ang="0">
                <a:pos x="184" y="1"/>
              </a:cxn>
              <a:cxn ang="0">
                <a:pos x="582" y="118"/>
              </a:cxn>
              <a:cxn ang="0">
                <a:pos x="948" y="251"/>
              </a:cxn>
              <a:cxn ang="0">
                <a:pos x="1148" y="361"/>
              </a:cxn>
              <a:cxn ang="0">
                <a:pos x="1315" y="486"/>
              </a:cxn>
              <a:cxn ang="0">
                <a:pos x="1534" y="600"/>
              </a:cxn>
              <a:cxn ang="0">
                <a:pos x="1684" y="724"/>
              </a:cxn>
              <a:cxn ang="0">
                <a:pos x="1744" y="870"/>
              </a:cxn>
              <a:cxn ang="0">
                <a:pos x="1751" y="990"/>
              </a:cxn>
              <a:cxn ang="0">
                <a:pos x="1779" y="1118"/>
              </a:cxn>
              <a:cxn ang="0">
                <a:pos x="1755" y="1246"/>
              </a:cxn>
              <a:cxn ang="0">
                <a:pos x="1771" y="1354"/>
              </a:cxn>
              <a:cxn ang="0">
                <a:pos x="1833" y="1478"/>
              </a:cxn>
              <a:cxn ang="0">
                <a:pos x="1877" y="1611"/>
              </a:cxn>
              <a:cxn ang="0">
                <a:pos x="1959" y="1721"/>
              </a:cxn>
              <a:cxn ang="0">
                <a:pos x="2079" y="1861"/>
              </a:cxn>
              <a:cxn ang="0">
                <a:pos x="2265" y="1964"/>
              </a:cxn>
              <a:cxn ang="0">
                <a:pos x="2321" y="2095"/>
              </a:cxn>
              <a:cxn ang="0">
                <a:pos x="2394" y="2231"/>
              </a:cxn>
              <a:cxn ang="0">
                <a:pos x="2494" y="2340"/>
              </a:cxn>
              <a:cxn ang="0">
                <a:pos x="2569" y="2455"/>
              </a:cxn>
              <a:cxn ang="0">
                <a:pos x="2689" y="2582"/>
              </a:cxn>
              <a:cxn ang="0">
                <a:pos x="2839" y="2693"/>
              </a:cxn>
              <a:cxn ang="0">
                <a:pos x="2886" y="2811"/>
              </a:cxn>
              <a:cxn ang="0">
                <a:pos x="2984" y="2935"/>
              </a:cxn>
              <a:cxn ang="0">
                <a:pos x="3111" y="3045"/>
              </a:cxn>
              <a:cxn ang="0">
                <a:pos x="3269" y="3129"/>
              </a:cxn>
              <a:cxn ang="0">
                <a:pos x="3375" y="3255"/>
              </a:cxn>
              <a:cxn ang="0">
                <a:pos x="3465" y="3361"/>
              </a:cxn>
              <a:cxn ang="0">
                <a:pos x="3601" y="3432"/>
              </a:cxn>
              <a:cxn ang="0">
                <a:pos x="3754" y="3527"/>
              </a:cxn>
              <a:cxn ang="0">
                <a:pos x="3916" y="3616"/>
              </a:cxn>
              <a:cxn ang="0">
                <a:pos x="4111" y="3717"/>
              </a:cxn>
              <a:cxn ang="0">
                <a:pos x="4303" y="3813"/>
              </a:cxn>
              <a:cxn ang="0">
                <a:pos x="4470" y="3902"/>
              </a:cxn>
              <a:cxn ang="0">
                <a:pos x="4501" y="3978"/>
              </a:cxn>
              <a:cxn ang="0">
                <a:pos x="4435" y="4015"/>
              </a:cxn>
              <a:cxn ang="0">
                <a:pos x="4338" y="4011"/>
              </a:cxn>
              <a:cxn ang="0">
                <a:pos x="4241" y="3991"/>
              </a:cxn>
              <a:cxn ang="0">
                <a:pos x="4148" y="3974"/>
              </a:cxn>
              <a:cxn ang="0">
                <a:pos x="3971" y="3973"/>
              </a:cxn>
              <a:cxn ang="0">
                <a:pos x="3832" y="3941"/>
              </a:cxn>
              <a:cxn ang="0">
                <a:pos x="3709" y="3925"/>
              </a:cxn>
              <a:cxn ang="0">
                <a:pos x="3529" y="3889"/>
              </a:cxn>
              <a:cxn ang="0">
                <a:pos x="3343" y="3834"/>
              </a:cxn>
              <a:cxn ang="0">
                <a:pos x="3166" y="3785"/>
              </a:cxn>
              <a:cxn ang="0">
                <a:pos x="3023" y="3720"/>
              </a:cxn>
              <a:cxn ang="0">
                <a:pos x="2906" y="3639"/>
              </a:cxn>
              <a:cxn ang="0">
                <a:pos x="2688" y="3574"/>
              </a:cxn>
              <a:cxn ang="0">
                <a:pos x="2512" y="3459"/>
              </a:cxn>
              <a:cxn ang="0">
                <a:pos x="2428" y="3403"/>
              </a:cxn>
              <a:cxn ang="0">
                <a:pos x="2317" y="3305"/>
              </a:cxn>
              <a:cxn ang="0">
                <a:pos x="2130" y="3183"/>
              </a:cxn>
              <a:cxn ang="0">
                <a:pos x="1985" y="3068"/>
              </a:cxn>
              <a:cxn ang="0">
                <a:pos x="1889" y="2941"/>
              </a:cxn>
              <a:cxn ang="0">
                <a:pos x="1763" y="2785"/>
              </a:cxn>
              <a:cxn ang="0">
                <a:pos x="1639" y="2603"/>
              </a:cxn>
              <a:cxn ang="0">
                <a:pos x="1481" y="2411"/>
              </a:cxn>
              <a:cxn ang="0">
                <a:pos x="1306" y="2156"/>
              </a:cxn>
              <a:cxn ang="0">
                <a:pos x="1050" y="1917"/>
              </a:cxn>
              <a:cxn ang="0">
                <a:pos x="748" y="1638"/>
              </a:cxn>
              <a:cxn ang="0">
                <a:pos x="486" y="1396"/>
              </a:cxn>
              <a:cxn ang="0">
                <a:pos x="260" y="1053"/>
              </a:cxn>
            </a:cxnLst>
            <a:rect l="0" t="0" r="r" b="b"/>
            <a:pathLst>
              <a:path w="4509" h="4017">
                <a:moveTo>
                  <a:pt x="0" y="36"/>
                </a:moveTo>
                <a:lnTo>
                  <a:pt x="4" y="34"/>
                </a:lnTo>
                <a:lnTo>
                  <a:pt x="8" y="32"/>
                </a:lnTo>
                <a:lnTo>
                  <a:pt x="13" y="30"/>
                </a:lnTo>
                <a:lnTo>
                  <a:pt x="19" y="27"/>
                </a:lnTo>
                <a:lnTo>
                  <a:pt x="25" y="25"/>
                </a:lnTo>
                <a:lnTo>
                  <a:pt x="31" y="22"/>
                </a:lnTo>
                <a:lnTo>
                  <a:pt x="38" y="20"/>
                </a:lnTo>
                <a:lnTo>
                  <a:pt x="45" y="17"/>
                </a:lnTo>
                <a:lnTo>
                  <a:pt x="53" y="15"/>
                </a:lnTo>
                <a:lnTo>
                  <a:pt x="61" y="13"/>
                </a:lnTo>
                <a:lnTo>
                  <a:pt x="70" y="11"/>
                </a:lnTo>
                <a:lnTo>
                  <a:pt x="80" y="9"/>
                </a:lnTo>
                <a:lnTo>
                  <a:pt x="89" y="7"/>
                </a:lnTo>
                <a:lnTo>
                  <a:pt x="99" y="5"/>
                </a:lnTo>
                <a:lnTo>
                  <a:pt x="110" y="4"/>
                </a:lnTo>
                <a:lnTo>
                  <a:pt x="121" y="2"/>
                </a:lnTo>
                <a:lnTo>
                  <a:pt x="133" y="1"/>
                </a:lnTo>
                <a:lnTo>
                  <a:pt x="145" y="1"/>
                </a:lnTo>
                <a:lnTo>
                  <a:pt x="157" y="0"/>
                </a:lnTo>
                <a:lnTo>
                  <a:pt x="170" y="0"/>
                </a:lnTo>
                <a:lnTo>
                  <a:pt x="184" y="1"/>
                </a:lnTo>
                <a:lnTo>
                  <a:pt x="198" y="1"/>
                </a:lnTo>
                <a:lnTo>
                  <a:pt x="212" y="2"/>
                </a:lnTo>
                <a:lnTo>
                  <a:pt x="227" y="4"/>
                </a:lnTo>
                <a:lnTo>
                  <a:pt x="242" y="6"/>
                </a:lnTo>
                <a:lnTo>
                  <a:pt x="258" y="8"/>
                </a:lnTo>
                <a:lnTo>
                  <a:pt x="275" y="12"/>
                </a:lnTo>
                <a:lnTo>
                  <a:pt x="292" y="17"/>
                </a:lnTo>
                <a:lnTo>
                  <a:pt x="310" y="21"/>
                </a:lnTo>
                <a:lnTo>
                  <a:pt x="328" y="27"/>
                </a:lnTo>
                <a:lnTo>
                  <a:pt x="347" y="32"/>
                </a:lnTo>
                <a:lnTo>
                  <a:pt x="366" y="38"/>
                </a:lnTo>
                <a:lnTo>
                  <a:pt x="385" y="44"/>
                </a:lnTo>
                <a:lnTo>
                  <a:pt x="404" y="51"/>
                </a:lnTo>
                <a:lnTo>
                  <a:pt x="423" y="58"/>
                </a:lnTo>
                <a:lnTo>
                  <a:pt x="443" y="65"/>
                </a:lnTo>
                <a:lnTo>
                  <a:pt x="463" y="72"/>
                </a:lnTo>
                <a:lnTo>
                  <a:pt x="483" y="79"/>
                </a:lnTo>
                <a:lnTo>
                  <a:pt x="503" y="87"/>
                </a:lnTo>
                <a:lnTo>
                  <a:pt x="522" y="95"/>
                </a:lnTo>
                <a:lnTo>
                  <a:pt x="542" y="102"/>
                </a:lnTo>
                <a:lnTo>
                  <a:pt x="562" y="110"/>
                </a:lnTo>
                <a:lnTo>
                  <a:pt x="582" y="118"/>
                </a:lnTo>
                <a:lnTo>
                  <a:pt x="602" y="126"/>
                </a:lnTo>
                <a:lnTo>
                  <a:pt x="621" y="133"/>
                </a:lnTo>
                <a:lnTo>
                  <a:pt x="641" y="141"/>
                </a:lnTo>
                <a:lnTo>
                  <a:pt x="660" y="149"/>
                </a:lnTo>
                <a:lnTo>
                  <a:pt x="679" y="156"/>
                </a:lnTo>
                <a:lnTo>
                  <a:pt x="697" y="164"/>
                </a:lnTo>
                <a:lnTo>
                  <a:pt x="716" y="171"/>
                </a:lnTo>
                <a:lnTo>
                  <a:pt x="734" y="178"/>
                </a:lnTo>
                <a:lnTo>
                  <a:pt x="751" y="184"/>
                </a:lnTo>
                <a:lnTo>
                  <a:pt x="769" y="190"/>
                </a:lnTo>
                <a:lnTo>
                  <a:pt x="786" y="196"/>
                </a:lnTo>
                <a:lnTo>
                  <a:pt x="802" y="202"/>
                </a:lnTo>
                <a:lnTo>
                  <a:pt x="818" y="208"/>
                </a:lnTo>
                <a:lnTo>
                  <a:pt x="834" y="213"/>
                </a:lnTo>
                <a:lnTo>
                  <a:pt x="850" y="218"/>
                </a:lnTo>
                <a:lnTo>
                  <a:pt x="865" y="223"/>
                </a:lnTo>
                <a:lnTo>
                  <a:pt x="880" y="228"/>
                </a:lnTo>
                <a:lnTo>
                  <a:pt x="894" y="233"/>
                </a:lnTo>
                <a:lnTo>
                  <a:pt x="908" y="238"/>
                </a:lnTo>
                <a:lnTo>
                  <a:pt x="922" y="242"/>
                </a:lnTo>
                <a:lnTo>
                  <a:pt x="935" y="247"/>
                </a:lnTo>
                <a:lnTo>
                  <a:pt x="948" y="251"/>
                </a:lnTo>
                <a:lnTo>
                  <a:pt x="960" y="256"/>
                </a:lnTo>
                <a:lnTo>
                  <a:pt x="973" y="260"/>
                </a:lnTo>
                <a:lnTo>
                  <a:pt x="984" y="264"/>
                </a:lnTo>
                <a:lnTo>
                  <a:pt x="996" y="269"/>
                </a:lnTo>
                <a:lnTo>
                  <a:pt x="1007" y="273"/>
                </a:lnTo>
                <a:lnTo>
                  <a:pt x="1018" y="277"/>
                </a:lnTo>
                <a:lnTo>
                  <a:pt x="1029" y="282"/>
                </a:lnTo>
                <a:lnTo>
                  <a:pt x="1039" y="286"/>
                </a:lnTo>
                <a:lnTo>
                  <a:pt x="1049" y="291"/>
                </a:lnTo>
                <a:lnTo>
                  <a:pt x="1058" y="295"/>
                </a:lnTo>
                <a:lnTo>
                  <a:pt x="1067" y="300"/>
                </a:lnTo>
                <a:lnTo>
                  <a:pt x="1076" y="305"/>
                </a:lnTo>
                <a:lnTo>
                  <a:pt x="1084" y="310"/>
                </a:lnTo>
                <a:lnTo>
                  <a:pt x="1092" y="316"/>
                </a:lnTo>
                <a:lnTo>
                  <a:pt x="1099" y="321"/>
                </a:lnTo>
                <a:lnTo>
                  <a:pt x="1107" y="327"/>
                </a:lnTo>
                <a:lnTo>
                  <a:pt x="1114" y="332"/>
                </a:lnTo>
                <a:lnTo>
                  <a:pt x="1121" y="338"/>
                </a:lnTo>
                <a:lnTo>
                  <a:pt x="1128" y="343"/>
                </a:lnTo>
                <a:lnTo>
                  <a:pt x="1134" y="349"/>
                </a:lnTo>
                <a:lnTo>
                  <a:pt x="1141" y="355"/>
                </a:lnTo>
                <a:lnTo>
                  <a:pt x="1148" y="361"/>
                </a:lnTo>
                <a:lnTo>
                  <a:pt x="1154" y="367"/>
                </a:lnTo>
                <a:lnTo>
                  <a:pt x="1160" y="373"/>
                </a:lnTo>
                <a:lnTo>
                  <a:pt x="1167" y="378"/>
                </a:lnTo>
                <a:lnTo>
                  <a:pt x="1173" y="384"/>
                </a:lnTo>
                <a:lnTo>
                  <a:pt x="1180" y="390"/>
                </a:lnTo>
                <a:lnTo>
                  <a:pt x="1186" y="396"/>
                </a:lnTo>
                <a:lnTo>
                  <a:pt x="1193" y="402"/>
                </a:lnTo>
                <a:lnTo>
                  <a:pt x="1200" y="408"/>
                </a:lnTo>
                <a:lnTo>
                  <a:pt x="1207" y="414"/>
                </a:lnTo>
                <a:lnTo>
                  <a:pt x="1214" y="420"/>
                </a:lnTo>
                <a:lnTo>
                  <a:pt x="1221" y="426"/>
                </a:lnTo>
                <a:lnTo>
                  <a:pt x="1229" y="431"/>
                </a:lnTo>
                <a:lnTo>
                  <a:pt x="1236" y="437"/>
                </a:lnTo>
                <a:lnTo>
                  <a:pt x="1244" y="443"/>
                </a:lnTo>
                <a:lnTo>
                  <a:pt x="1252" y="448"/>
                </a:lnTo>
                <a:lnTo>
                  <a:pt x="1261" y="454"/>
                </a:lnTo>
                <a:lnTo>
                  <a:pt x="1269" y="460"/>
                </a:lnTo>
                <a:lnTo>
                  <a:pt x="1278" y="465"/>
                </a:lnTo>
                <a:lnTo>
                  <a:pt x="1287" y="470"/>
                </a:lnTo>
                <a:lnTo>
                  <a:pt x="1296" y="476"/>
                </a:lnTo>
                <a:lnTo>
                  <a:pt x="1306" y="481"/>
                </a:lnTo>
                <a:lnTo>
                  <a:pt x="1315" y="486"/>
                </a:lnTo>
                <a:lnTo>
                  <a:pt x="1325" y="492"/>
                </a:lnTo>
                <a:lnTo>
                  <a:pt x="1335" y="497"/>
                </a:lnTo>
                <a:lnTo>
                  <a:pt x="1345" y="502"/>
                </a:lnTo>
                <a:lnTo>
                  <a:pt x="1355" y="507"/>
                </a:lnTo>
                <a:lnTo>
                  <a:pt x="1365" y="513"/>
                </a:lnTo>
                <a:lnTo>
                  <a:pt x="1376" y="518"/>
                </a:lnTo>
                <a:lnTo>
                  <a:pt x="1386" y="523"/>
                </a:lnTo>
                <a:lnTo>
                  <a:pt x="1396" y="528"/>
                </a:lnTo>
                <a:lnTo>
                  <a:pt x="1407" y="533"/>
                </a:lnTo>
                <a:lnTo>
                  <a:pt x="1417" y="538"/>
                </a:lnTo>
                <a:lnTo>
                  <a:pt x="1428" y="543"/>
                </a:lnTo>
                <a:lnTo>
                  <a:pt x="1438" y="549"/>
                </a:lnTo>
                <a:lnTo>
                  <a:pt x="1449" y="554"/>
                </a:lnTo>
                <a:lnTo>
                  <a:pt x="1459" y="559"/>
                </a:lnTo>
                <a:lnTo>
                  <a:pt x="1469" y="564"/>
                </a:lnTo>
                <a:lnTo>
                  <a:pt x="1480" y="569"/>
                </a:lnTo>
                <a:lnTo>
                  <a:pt x="1490" y="574"/>
                </a:lnTo>
                <a:lnTo>
                  <a:pt x="1499" y="579"/>
                </a:lnTo>
                <a:lnTo>
                  <a:pt x="1508" y="584"/>
                </a:lnTo>
                <a:lnTo>
                  <a:pt x="1517" y="589"/>
                </a:lnTo>
                <a:lnTo>
                  <a:pt x="1526" y="595"/>
                </a:lnTo>
                <a:lnTo>
                  <a:pt x="1534" y="600"/>
                </a:lnTo>
                <a:lnTo>
                  <a:pt x="1543" y="605"/>
                </a:lnTo>
                <a:lnTo>
                  <a:pt x="1551" y="610"/>
                </a:lnTo>
                <a:lnTo>
                  <a:pt x="1559" y="615"/>
                </a:lnTo>
                <a:lnTo>
                  <a:pt x="1568" y="621"/>
                </a:lnTo>
                <a:lnTo>
                  <a:pt x="1576" y="626"/>
                </a:lnTo>
                <a:lnTo>
                  <a:pt x="1583" y="631"/>
                </a:lnTo>
                <a:lnTo>
                  <a:pt x="1591" y="637"/>
                </a:lnTo>
                <a:lnTo>
                  <a:pt x="1599" y="642"/>
                </a:lnTo>
                <a:lnTo>
                  <a:pt x="1606" y="648"/>
                </a:lnTo>
                <a:lnTo>
                  <a:pt x="1613" y="653"/>
                </a:lnTo>
                <a:lnTo>
                  <a:pt x="1620" y="659"/>
                </a:lnTo>
                <a:lnTo>
                  <a:pt x="1627" y="664"/>
                </a:lnTo>
                <a:lnTo>
                  <a:pt x="1634" y="670"/>
                </a:lnTo>
                <a:lnTo>
                  <a:pt x="1640" y="676"/>
                </a:lnTo>
                <a:lnTo>
                  <a:pt x="1646" y="681"/>
                </a:lnTo>
                <a:lnTo>
                  <a:pt x="1652" y="687"/>
                </a:lnTo>
                <a:lnTo>
                  <a:pt x="1658" y="693"/>
                </a:lnTo>
                <a:lnTo>
                  <a:pt x="1664" y="699"/>
                </a:lnTo>
                <a:lnTo>
                  <a:pt x="1670" y="705"/>
                </a:lnTo>
                <a:lnTo>
                  <a:pt x="1675" y="711"/>
                </a:lnTo>
                <a:lnTo>
                  <a:pt x="1680" y="718"/>
                </a:lnTo>
                <a:lnTo>
                  <a:pt x="1684" y="724"/>
                </a:lnTo>
                <a:lnTo>
                  <a:pt x="1689" y="731"/>
                </a:lnTo>
                <a:lnTo>
                  <a:pt x="1693" y="737"/>
                </a:lnTo>
                <a:lnTo>
                  <a:pt x="1697" y="744"/>
                </a:lnTo>
                <a:lnTo>
                  <a:pt x="1701" y="750"/>
                </a:lnTo>
                <a:lnTo>
                  <a:pt x="1704" y="757"/>
                </a:lnTo>
                <a:lnTo>
                  <a:pt x="1708" y="764"/>
                </a:lnTo>
                <a:lnTo>
                  <a:pt x="1711" y="771"/>
                </a:lnTo>
                <a:lnTo>
                  <a:pt x="1714" y="777"/>
                </a:lnTo>
                <a:lnTo>
                  <a:pt x="1717" y="784"/>
                </a:lnTo>
                <a:lnTo>
                  <a:pt x="1720" y="791"/>
                </a:lnTo>
                <a:lnTo>
                  <a:pt x="1723" y="798"/>
                </a:lnTo>
                <a:lnTo>
                  <a:pt x="1725" y="804"/>
                </a:lnTo>
                <a:lnTo>
                  <a:pt x="1728" y="811"/>
                </a:lnTo>
                <a:lnTo>
                  <a:pt x="1730" y="818"/>
                </a:lnTo>
                <a:lnTo>
                  <a:pt x="1732" y="824"/>
                </a:lnTo>
                <a:lnTo>
                  <a:pt x="1734" y="831"/>
                </a:lnTo>
                <a:lnTo>
                  <a:pt x="1736" y="838"/>
                </a:lnTo>
                <a:lnTo>
                  <a:pt x="1738" y="844"/>
                </a:lnTo>
                <a:lnTo>
                  <a:pt x="1739" y="851"/>
                </a:lnTo>
                <a:lnTo>
                  <a:pt x="1741" y="857"/>
                </a:lnTo>
                <a:lnTo>
                  <a:pt x="1742" y="864"/>
                </a:lnTo>
                <a:lnTo>
                  <a:pt x="1744" y="870"/>
                </a:lnTo>
                <a:lnTo>
                  <a:pt x="1745" y="876"/>
                </a:lnTo>
                <a:lnTo>
                  <a:pt x="1746" y="882"/>
                </a:lnTo>
                <a:lnTo>
                  <a:pt x="1746" y="888"/>
                </a:lnTo>
                <a:lnTo>
                  <a:pt x="1746" y="894"/>
                </a:lnTo>
                <a:lnTo>
                  <a:pt x="1747" y="899"/>
                </a:lnTo>
                <a:lnTo>
                  <a:pt x="1747" y="905"/>
                </a:lnTo>
                <a:lnTo>
                  <a:pt x="1747" y="910"/>
                </a:lnTo>
                <a:lnTo>
                  <a:pt x="1747" y="916"/>
                </a:lnTo>
                <a:lnTo>
                  <a:pt x="1748" y="921"/>
                </a:lnTo>
                <a:lnTo>
                  <a:pt x="1748" y="927"/>
                </a:lnTo>
                <a:lnTo>
                  <a:pt x="1748" y="932"/>
                </a:lnTo>
                <a:lnTo>
                  <a:pt x="1748" y="938"/>
                </a:lnTo>
                <a:lnTo>
                  <a:pt x="1748" y="943"/>
                </a:lnTo>
                <a:lnTo>
                  <a:pt x="1748" y="948"/>
                </a:lnTo>
                <a:lnTo>
                  <a:pt x="1749" y="953"/>
                </a:lnTo>
                <a:lnTo>
                  <a:pt x="1749" y="959"/>
                </a:lnTo>
                <a:lnTo>
                  <a:pt x="1749" y="964"/>
                </a:lnTo>
                <a:lnTo>
                  <a:pt x="1749" y="969"/>
                </a:lnTo>
                <a:lnTo>
                  <a:pt x="1750" y="974"/>
                </a:lnTo>
                <a:lnTo>
                  <a:pt x="1750" y="980"/>
                </a:lnTo>
                <a:lnTo>
                  <a:pt x="1750" y="985"/>
                </a:lnTo>
                <a:lnTo>
                  <a:pt x="1751" y="990"/>
                </a:lnTo>
                <a:lnTo>
                  <a:pt x="1752" y="996"/>
                </a:lnTo>
                <a:lnTo>
                  <a:pt x="1752" y="1001"/>
                </a:lnTo>
                <a:lnTo>
                  <a:pt x="1753" y="1006"/>
                </a:lnTo>
                <a:lnTo>
                  <a:pt x="1754" y="1012"/>
                </a:lnTo>
                <a:lnTo>
                  <a:pt x="1755" y="1017"/>
                </a:lnTo>
                <a:lnTo>
                  <a:pt x="1756" y="1023"/>
                </a:lnTo>
                <a:lnTo>
                  <a:pt x="1758" y="1029"/>
                </a:lnTo>
                <a:lnTo>
                  <a:pt x="1759" y="1034"/>
                </a:lnTo>
                <a:lnTo>
                  <a:pt x="1760" y="1040"/>
                </a:lnTo>
                <a:lnTo>
                  <a:pt x="1762" y="1046"/>
                </a:lnTo>
                <a:lnTo>
                  <a:pt x="1763" y="1052"/>
                </a:lnTo>
                <a:lnTo>
                  <a:pt x="1765" y="1058"/>
                </a:lnTo>
                <a:lnTo>
                  <a:pt x="1767" y="1064"/>
                </a:lnTo>
                <a:lnTo>
                  <a:pt x="1768" y="1069"/>
                </a:lnTo>
                <a:lnTo>
                  <a:pt x="1770" y="1075"/>
                </a:lnTo>
                <a:lnTo>
                  <a:pt x="1771" y="1081"/>
                </a:lnTo>
                <a:lnTo>
                  <a:pt x="1773" y="1087"/>
                </a:lnTo>
                <a:lnTo>
                  <a:pt x="1774" y="1093"/>
                </a:lnTo>
                <a:lnTo>
                  <a:pt x="1775" y="1099"/>
                </a:lnTo>
                <a:lnTo>
                  <a:pt x="1777" y="1105"/>
                </a:lnTo>
                <a:lnTo>
                  <a:pt x="1778" y="1111"/>
                </a:lnTo>
                <a:lnTo>
                  <a:pt x="1779" y="1118"/>
                </a:lnTo>
                <a:lnTo>
                  <a:pt x="1780" y="1124"/>
                </a:lnTo>
                <a:lnTo>
                  <a:pt x="1780" y="1130"/>
                </a:lnTo>
                <a:lnTo>
                  <a:pt x="1781" y="1136"/>
                </a:lnTo>
                <a:lnTo>
                  <a:pt x="1781" y="1142"/>
                </a:lnTo>
                <a:lnTo>
                  <a:pt x="1781" y="1148"/>
                </a:lnTo>
                <a:lnTo>
                  <a:pt x="1782" y="1154"/>
                </a:lnTo>
                <a:lnTo>
                  <a:pt x="1781" y="1160"/>
                </a:lnTo>
                <a:lnTo>
                  <a:pt x="1780" y="1166"/>
                </a:lnTo>
                <a:lnTo>
                  <a:pt x="1779" y="1172"/>
                </a:lnTo>
                <a:lnTo>
                  <a:pt x="1778" y="1177"/>
                </a:lnTo>
                <a:lnTo>
                  <a:pt x="1776" y="1183"/>
                </a:lnTo>
                <a:lnTo>
                  <a:pt x="1775" y="1189"/>
                </a:lnTo>
                <a:lnTo>
                  <a:pt x="1773" y="1195"/>
                </a:lnTo>
                <a:lnTo>
                  <a:pt x="1771" y="1201"/>
                </a:lnTo>
                <a:lnTo>
                  <a:pt x="1769" y="1207"/>
                </a:lnTo>
                <a:lnTo>
                  <a:pt x="1767" y="1212"/>
                </a:lnTo>
                <a:lnTo>
                  <a:pt x="1765" y="1218"/>
                </a:lnTo>
                <a:lnTo>
                  <a:pt x="1763" y="1224"/>
                </a:lnTo>
                <a:lnTo>
                  <a:pt x="1761" y="1229"/>
                </a:lnTo>
                <a:lnTo>
                  <a:pt x="1759" y="1235"/>
                </a:lnTo>
                <a:lnTo>
                  <a:pt x="1757" y="1240"/>
                </a:lnTo>
                <a:lnTo>
                  <a:pt x="1755" y="1246"/>
                </a:lnTo>
                <a:lnTo>
                  <a:pt x="1754" y="1251"/>
                </a:lnTo>
                <a:lnTo>
                  <a:pt x="1752" y="1257"/>
                </a:lnTo>
                <a:lnTo>
                  <a:pt x="1750" y="1262"/>
                </a:lnTo>
                <a:lnTo>
                  <a:pt x="1749" y="1267"/>
                </a:lnTo>
                <a:lnTo>
                  <a:pt x="1748" y="1273"/>
                </a:lnTo>
                <a:lnTo>
                  <a:pt x="1747" y="1278"/>
                </a:lnTo>
                <a:lnTo>
                  <a:pt x="1746" y="1283"/>
                </a:lnTo>
                <a:lnTo>
                  <a:pt x="1745" y="1288"/>
                </a:lnTo>
                <a:lnTo>
                  <a:pt x="1745" y="1293"/>
                </a:lnTo>
                <a:lnTo>
                  <a:pt x="1745" y="1298"/>
                </a:lnTo>
                <a:lnTo>
                  <a:pt x="1746" y="1303"/>
                </a:lnTo>
                <a:lnTo>
                  <a:pt x="1747" y="1308"/>
                </a:lnTo>
                <a:lnTo>
                  <a:pt x="1749" y="1313"/>
                </a:lnTo>
                <a:lnTo>
                  <a:pt x="1750" y="1317"/>
                </a:lnTo>
                <a:lnTo>
                  <a:pt x="1752" y="1322"/>
                </a:lnTo>
                <a:lnTo>
                  <a:pt x="1755" y="1327"/>
                </a:lnTo>
                <a:lnTo>
                  <a:pt x="1757" y="1331"/>
                </a:lnTo>
                <a:lnTo>
                  <a:pt x="1760" y="1336"/>
                </a:lnTo>
                <a:lnTo>
                  <a:pt x="1762" y="1341"/>
                </a:lnTo>
                <a:lnTo>
                  <a:pt x="1765" y="1345"/>
                </a:lnTo>
                <a:lnTo>
                  <a:pt x="1768" y="1350"/>
                </a:lnTo>
                <a:lnTo>
                  <a:pt x="1771" y="1354"/>
                </a:lnTo>
                <a:lnTo>
                  <a:pt x="1774" y="1359"/>
                </a:lnTo>
                <a:lnTo>
                  <a:pt x="1778" y="1364"/>
                </a:lnTo>
                <a:lnTo>
                  <a:pt x="1781" y="1369"/>
                </a:lnTo>
                <a:lnTo>
                  <a:pt x="1784" y="1373"/>
                </a:lnTo>
                <a:lnTo>
                  <a:pt x="1788" y="1378"/>
                </a:lnTo>
                <a:lnTo>
                  <a:pt x="1791" y="1383"/>
                </a:lnTo>
                <a:lnTo>
                  <a:pt x="1795" y="1388"/>
                </a:lnTo>
                <a:lnTo>
                  <a:pt x="1798" y="1393"/>
                </a:lnTo>
                <a:lnTo>
                  <a:pt x="1801" y="1399"/>
                </a:lnTo>
                <a:lnTo>
                  <a:pt x="1804" y="1404"/>
                </a:lnTo>
                <a:lnTo>
                  <a:pt x="1808" y="1409"/>
                </a:lnTo>
                <a:lnTo>
                  <a:pt x="1811" y="1415"/>
                </a:lnTo>
                <a:lnTo>
                  <a:pt x="1814" y="1420"/>
                </a:lnTo>
                <a:lnTo>
                  <a:pt x="1816" y="1426"/>
                </a:lnTo>
                <a:lnTo>
                  <a:pt x="1819" y="1433"/>
                </a:lnTo>
                <a:lnTo>
                  <a:pt x="1821" y="1439"/>
                </a:lnTo>
                <a:lnTo>
                  <a:pt x="1823" y="1445"/>
                </a:lnTo>
                <a:lnTo>
                  <a:pt x="1825" y="1451"/>
                </a:lnTo>
                <a:lnTo>
                  <a:pt x="1827" y="1458"/>
                </a:lnTo>
                <a:lnTo>
                  <a:pt x="1829" y="1464"/>
                </a:lnTo>
                <a:lnTo>
                  <a:pt x="1831" y="1471"/>
                </a:lnTo>
                <a:lnTo>
                  <a:pt x="1833" y="1478"/>
                </a:lnTo>
                <a:lnTo>
                  <a:pt x="1835" y="1484"/>
                </a:lnTo>
                <a:lnTo>
                  <a:pt x="1837" y="1491"/>
                </a:lnTo>
                <a:lnTo>
                  <a:pt x="1838" y="1498"/>
                </a:lnTo>
                <a:lnTo>
                  <a:pt x="1840" y="1504"/>
                </a:lnTo>
                <a:lnTo>
                  <a:pt x="1842" y="1511"/>
                </a:lnTo>
                <a:lnTo>
                  <a:pt x="1843" y="1518"/>
                </a:lnTo>
                <a:lnTo>
                  <a:pt x="1845" y="1524"/>
                </a:lnTo>
                <a:lnTo>
                  <a:pt x="1846" y="1531"/>
                </a:lnTo>
                <a:lnTo>
                  <a:pt x="1848" y="1537"/>
                </a:lnTo>
                <a:lnTo>
                  <a:pt x="1850" y="1544"/>
                </a:lnTo>
                <a:lnTo>
                  <a:pt x="1851" y="1550"/>
                </a:lnTo>
                <a:lnTo>
                  <a:pt x="1853" y="1556"/>
                </a:lnTo>
                <a:lnTo>
                  <a:pt x="1855" y="1563"/>
                </a:lnTo>
                <a:lnTo>
                  <a:pt x="1857" y="1569"/>
                </a:lnTo>
                <a:lnTo>
                  <a:pt x="1858" y="1575"/>
                </a:lnTo>
                <a:lnTo>
                  <a:pt x="1860" y="1581"/>
                </a:lnTo>
                <a:lnTo>
                  <a:pt x="1863" y="1586"/>
                </a:lnTo>
                <a:lnTo>
                  <a:pt x="1866" y="1591"/>
                </a:lnTo>
                <a:lnTo>
                  <a:pt x="1868" y="1596"/>
                </a:lnTo>
                <a:lnTo>
                  <a:pt x="1871" y="1601"/>
                </a:lnTo>
                <a:lnTo>
                  <a:pt x="1874" y="1606"/>
                </a:lnTo>
                <a:lnTo>
                  <a:pt x="1877" y="1611"/>
                </a:lnTo>
                <a:lnTo>
                  <a:pt x="1880" y="1616"/>
                </a:lnTo>
                <a:lnTo>
                  <a:pt x="1884" y="1621"/>
                </a:lnTo>
                <a:lnTo>
                  <a:pt x="1887" y="1625"/>
                </a:lnTo>
                <a:lnTo>
                  <a:pt x="1890" y="1630"/>
                </a:lnTo>
                <a:lnTo>
                  <a:pt x="1894" y="1635"/>
                </a:lnTo>
                <a:lnTo>
                  <a:pt x="1897" y="1639"/>
                </a:lnTo>
                <a:lnTo>
                  <a:pt x="1900" y="1644"/>
                </a:lnTo>
                <a:lnTo>
                  <a:pt x="1904" y="1648"/>
                </a:lnTo>
                <a:lnTo>
                  <a:pt x="1908" y="1653"/>
                </a:lnTo>
                <a:lnTo>
                  <a:pt x="1911" y="1658"/>
                </a:lnTo>
                <a:lnTo>
                  <a:pt x="1915" y="1662"/>
                </a:lnTo>
                <a:lnTo>
                  <a:pt x="1919" y="1667"/>
                </a:lnTo>
                <a:lnTo>
                  <a:pt x="1923" y="1672"/>
                </a:lnTo>
                <a:lnTo>
                  <a:pt x="1927" y="1677"/>
                </a:lnTo>
                <a:lnTo>
                  <a:pt x="1931" y="1682"/>
                </a:lnTo>
                <a:lnTo>
                  <a:pt x="1935" y="1687"/>
                </a:lnTo>
                <a:lnTo>
                  <a:pt x="1939" y="1692"/>
                </a:lnTo>
                <a:lnTo>
                  <a:pt x="1943" y="1697"/>
                </a:lnTo>
                <a:lnTo>
                  <a:pt x="1947" y="1703"/>
                </a:lnTo>
                <a:lnTo>
                  <a:pt x="1951" y="1708"/>
                </a:lnTo>
                <a:lnTo>
                  <a:pt x="1955" y="1714"/>
                </a:lnTo>
                <a:lnTo>
                  <a:pt x="1959" y="1721"/>
                </a:lnTo>
                <a:lnTo>
                  <a:pt x="1963" y="1727"/>
                </a:lnTo>
                <a:lnTo>
                  <a:pt x="1967" y="1733"/>
                </a:lnTo>
                <a:lnTo>
                  <a:pt x="1971" y="1739"/>
                </a:lnTo>
                <a:lnTo>
                  <a:pt x="1976" y="1746"/>
                </a:lnTo>
                <a:lnTo>
                  <a:pt x="1980" y="1752"/>
                </a:lnTo>
                <a:lnTo>
                  <a:pt x="1985" y="1759"/>
                </a:lnTo>
                <a:lnTo>
                  <a:pt x="1990" y="1766"/>
                </a:lnTo>
                <a:lnTo>
                  <a:pt x="1994" y="1772"/>
                </a:lnTo>
                <a:lnTo>
                  <a:pt x="1999" y="1779"/>
                </a:lnTo>
                <a:lnTo>
                  <a:pt x="2004" y="1785"/>
                </a:lnTo>
                <a:lnTo>
                  <a:pt x="2010" y="1792"/>
                </a:lnTo>
                <a:lnTo>
                  <a:pt x="2015" y="1799"/>
                </a:lnTo>
                <a:lnTo>
                  <a:pt x="2021" y="1805"/>
                </a:lnTo>
                <a:lnTo>
                  <a:pt x="2026" y="1812"/>
                </a:lnTo>
                <a:lnTo>
                  <a:pt x="2032" y="1818"/>
                </a:lnTo>
                <a:lnTo>
                  <a:pt x="2038" y="1825"/>
                </a:lnTo>
                <a:lnTo>
                  <a:pt x="2044" y="1831"/>
                </a:lnTo>
                <a:lnTo>
                  <a:pt x="2051" y="1837"/>
                </a:lnTo>
                <a:lnTo>
                  <a:pt x="2058" y="1843"/>
                </a:lnTo>
                <a:lnTo>
                  <a:pt x="2064" y="1849"/>
                </a:lnTo>
                <a:lnTo>
                  <a:pt x="2072" y="1855"/>
                </a:lnTo>
                <a:lnTo>
                  <a:pt x="2079" y="1861"/>
                </a:lnTo>
                <a:lnTo>
                  <a:pt x="2087" y="1866"/>
                </a:lnTo>
                <a:lnTo>
                  <a:pt x="2095" y="1872"/>
                </a:lnTo>
                <a:lnTo>
                  <a:pt x="2104" y="1877"/>
                </a:lnTo>
                <a:lnTo>
                  <a:pt x="2113" y="1882"/>
                </a:lnTo>
                <a:lnTo>
                  <a:pt x="2122" y="1886"/>
                </a:lnTo>
                <a:lnTo>
                  <a:pt x="2131" y="1891"/>
                </a:lnTo>
                <a:lnTo>
                  <a:pt x="2140" y="1896"/>
                </a:lnTo>
                <a:lnTo>
                  <a:pt x="2149" y="1901"/>
                </a:lnTo>
                <a:lnTo>
                  <a:pt x="2158" y="1905"/>
                </a:lnTo>
                <a:lnTo>
                  <a:pt x="2167" y="1910"/>
                </a:lnTo>
                <a:lnTo>
                  <a:pt x="2176" y="1914"/>
                </a:lnTo>
                <a:lnTo>
                  <a:pt x="2185" y="1918"/>
                </a:lnTo>
                <a:lnTo>
                  <a:pt x="2194" y="1923"/>
                </a:lnTo>
                <a:lnTo>
                  <a:pt x="2202" y="1927"/>
                </a:lnTo>
                <a:lnTo>
                  <a:pt x="2211" y="1932"/>
                </a:lnTo>
                <a:lnTo>
                  <a:pt x="2219" y="1936"/>
                </a:lnTo>
                <a:lnTo>
                  <a:pt x="2228" y="1941"/>
                </a:lnTo>
                <a:lnTo>
                  <a:pt x="2236" y="1945"/>
                </a:lnTo>
                <a:lnTo>
                  <a:pt x="2243" y="1950"/>
                </a:lnTo>
                <a:lnTo>
                  <a:pt x="2251" y="1954"/>
                </a:lnTo>
                <a:lnTo>
                  <a:pt x="2258" y="1959"/>
                </a:lnTo>
                <a:lnTo>
                  <a:pt x="2265" y="1964"/>
                </a:lnTo>
                <a:lnTo>
                  <a:pt x="2271" y="1969"/>
                </a:lnTo>
                <a:lnTo>
                  <a:pt x="2277" y="1974"/>
                </a:lnTo>
                <a:lnTo>
                  <a:pt x="2283" y="1979"/>
                </a:lnTo>
                <a:lnTo>
                  <a:pt x="2287" y="1984"/>
                </a:lnTo>
                <a:lnTo>
                  <a:pt x="2291" y="1989"/>
                </a:lnTo>
                <a:lnTo>
                  <a:pt x="2294" y="1995"/>
                </a:lnTo>
                <a:lnTo>
                  <a:pt x="2298" y="2001"/>
                </a:lnTo>
                <a:lnTo>
                  <a:pt x="2301" y="2007"/>
                </a:lnTo>
                <a:lnTo>
                  <a:pt x="2303" y="2013"/>
                </a:lnTo>
                <a:lnTo>
                  <a:pt x="2305" y="2019"/>
                </a:lnTo>
                <a:lnTo>
                  <a:pt x="2307" y="2025"/>
                </a:lnTo>
                <a:lnTo>
                  <a:pt x="2309" y="2031"/>
                </a:lnTo>
                <a:lnTo>
                  <a:pt x="2311" y="2037"/>
                </a:lnTo>
                <a:lnTo>
                  <a:pt x="2312" y="2043"/>
                </a:lnTo>
                <a:lnTo>
                  <a:pt x="2313" y="2050"/>
                </a:lnTo>
                <a:lnTo>
                  <a:pt x="2315" y="2056"/>
                </a:lnTo>
                <a:lnTo>
                  <a:pt x="2316" y="2062"/>
                </a:lnTo>
                <a:lnTo>
                  <a:pt x="2317" y="2069"/>
                </a:lnTo>
                <a:lnTo>
                  <a:pt x="2318" y="2075"/>
                </a:lnTo>
                <a:lnTo>
                  <a:pt x="2318" y="2082"/>
                </a:lnTo>
                <a:lnTo>
                  <a:pt x="2319" y="2088"/>
                </a:lnTo>
                <a:lnTo>
                  <a:pt x="2321" y="2095"/>
                </a:lnTo>
                <a:lnTo>
                  <a:pt x="2322" y="2102"/>
                </a:lnTo>
                <a:lnTo>
                  <a:pt x="2323" y="2108"/>
                </a:lnTo>
                <a:lnTo>
                  <a:pt x="2324" y="2115"/>
                </a:lnTo>
                <a:lnTo>
                  <a:pt x="2326" y="2121"/>
                </a:lnTo>
                <a:lnTo>
                  <a:pt x="2327" y="2128"/>
                </a:lnTo>
                <a:lnTo>
                  <a:pt x="2329" y="2134"/>
                </a:lnTo>
                <a:lnTo>
                  <a:pt x="2332" y="2140"/>
                </a:lnTo>
                <a:lnTo>
                  <a:pt x="2335" y="2147"/>
                </a:lnTo>
                <a:lnTo>
                  <a:pt x="2338" y="2153"/>
                </a:lnTo>
                <a:lnTo>
                  <a:pt x="2342" y="2159"/>
                </a:lnTo>
                <a:lnTo>
                  <a:pt x="2345" y="2166"/>
                </a:lnTo>
                <a:lnTo>
                  <a:pt x="2349" y="2172"/>
                </a:lnTo>
                <a:lnTo>
                  <a:pt x="2353" y="2178"/>
                </a:lnTo>
                <a:lnTo>
                  <a:pt x="2357" y="2184"/>
                </a:lnTo>
                <a:lnTo>
                  <a:pt x="2361" y="2190"/>
                </a:lnTo>
                <a:lnTo>
                  <a:pt x="2366" y="2196"/>
                </a:lnTo>
                <a:lnTo>
                  <a:pt x="2370" y="2202"/>
                </a:lnTo>
                <a:lnTo>
                  <a:pt x="2375" y="2208"/>
                </a:lnTo>
                <a:lnTo>
                  <a:pt x="2379" y="2214"/>
                </a:lnTo>
                <a:lnTo>
                  <a:pt x="2384" y="2219"/>
                </a:lnTo>
                <a:lnTo>
                  <a:pt x="2389" y="2225"/>
                </a:lnTo>
                <a:lnTo>
                  <a:pt x="2394" y="2231"/>
                </a:lnTo>
                <a:lnTo>
                  <a:pt x="2399" y="2236"/>
                </a:lnTo>
                <a:lnTo>
                  <a:pt x="2404" y="2242"/>
                </a:lnTo>
                <a:lnTo>
                  <a:pt x="2409" y="2247"/>
                </a:lnTo>
                <a:lnTo>
                  <a:pt x="2414" y="2253"/>
                </a:lnTo>
                <a:lnTo>
                  <a:pt x="2419" y="2258"/>
                </a:lnTo>
                <a:lnTo>
                  <a:pt x="2424" y="2264"/>
                </a:lnTo>
                <a:lnTo>
                  <a:pt x="2429" y="2269"/>
                </a:lnTo>
                <a:lnTo>
                  <a:pt x="2434" y="2274"/>
                </a:lnTo>
                <a:lnTo>
                  <a:pt x="2439" y="2279"/>
                </a:lnTo>
                <a:lnTo>
                  <a:pt x="2444" y="2284"/>
                </a:lnTo>
                <a:lnTo>
                  <a:pt x="2448" y="2289"/>
                </a:lnTo>
                <a:lnTo>
                  <a:pt x="2453" y="2294"/>
                </a:lnTo>
                <a:lnTo>
                  <a:pt x="2457" y="2298"/>
                </a:lnTo>
                <a:lnTo>
                  <a:pt x="2461" y="2303"/>
                </a:lnTo>
                <a:lnTo>
                  <a:pt x="2466" y="2308"/>
                </a:lnTo>
                <a:lnTo>
                  <a:pt x="2470" y="2312"/>
                </a:lnTo>
                <a:lnTo>
                  <a:pt x="2474" y="2317"/>
                </a:lnTo>
                <a:lnTo>
                  <a:pt x="2478" y="2322"/>
                </a:lnTo>
                <a:lnTo>
                  <a:pt x="2482" y="2326"/>
                </a:lnTo>
                <a:lnTo>
                  <a:pt x="2486" y="2331"/>
                </a:lnTo>
                <a:lnTo>
                  <a:pt x="2490" y="2335"/>
                </a:lnTo>
                <a:lnTo>
                  <a:pt x="2494" y="2340"/>
                </a:lnTo>
                <a:lnTo>
                  <a:pt x="2498" y="2345"/>
                </a:lnTo>
                <a:lnTo>
                  <a:pt x="2502" y="2349"/>
                </a:lnTo>
                <a:lnTo>
                  <a:pt x="2505" y="2354"/>
                </a:lnTo>
                <a:lnTo>
                  <a:pt x="2509" y="2359"/>
                </a:lnTo>
                <a:lnTo>
                  <a:pt x="2513" y="2363"/>
                </a:lnTo>
                <a:lnTo>
                  <a:pt x="2516" y="2368"/>
                </a:lnTo>
                <a:lnTo>
                  <a:pt x="2520" y="2373"/>
                </a:lnTo>
                <a:lnTo>
                  <a:pt x="2523" y="2378"/>
                </a:lnTo>
                <a:lnTo>
                  <a:pt x="2527" y="2383"/>
                </a:lnTo>
                <a:lnTo>
                  <a:pt x="2530" y="2388"/>
                </a:lnTo>
                <a:lnTo>
                  <a:pt x="2534" y="2393"/>
                </a:lnTo>
                <a:lnTo>
                  <a:pt x="2537" y="2398"/>
                </a:lnTo>
                <a:lnTo>
                  <a:pt x="2540" y="2403"/>
                </a:lnTo>
                <a:lnTo>
                  <a:pt x="2543" y="2409"/>
                </a:lnTo>
                <a:lnTo>
                  <a:pt x="2546" y="2414"/>
                </a:lnTo>
                <a:lnTo>
                  <a:pt x="2549" y="2420"/>
                </a:lnTo>
                <a:lnTo>
                  <a:pt x="2553" y="2426"/>
                </a:lnTo>
                <a:lnTo>
                  <a:pt x="2556" y="2431"/>
                </a:lnTo>
                <a:lnTo>
                  <a:pt x="2559" y="2437"/>
                </a:lnTo>
                <a:lnTo>
                  <a:pt x="2562" y="2443"/>
                </a:lnTo>
                <a:lnTo>
                  <a:pt x="2565" y="2449"/>
                </a:lnTo>
                <a:lnTo>
                  <a:pt x="2569" y="2455"/>
                </a:lnTo>
                <a:lnTo>
                  <a:pt x="2572" y="2461"/>
                </a:lnTo>
                <a:lnTo>
                  <a:pt x="2576" y="2467"/>
                </a:lnTo>
                <a:lnTo>
                  <a:pt x="2579" y="2473"/>
                </a:lnTo>
                <a:lnTo>
                  <a:pt x="2583" y="2479"/>
                </a:lnTo>
                <a:lnTo>
                  <a:pt x="2587" y="2485"/>
                </a:lnTo>
                <a:lnTo>
                  <a:pt x="2591" y="2491"/>
                </a:lnTo>
                <a:lnTo>
                  <a:pt x="2595" y="2497"/>
                </a:lnTo>
                <a:lnTo>
                  <a:pt x="2600" y="2503"/>
                </a:lnTo>
                <a:lnTo>
                  <a:pt x="2605" y="2509"/>
                </a:lnTo>
                <a:lnTo>
                  <a:pt x="2609" y="2515"/>
                </a:lnTo>
                <a:lnTo>
                  <a:pt x="2614" y="2521"/>
                </a:lnTo>
                <a:lnTo>
                  <a:pt x="2620" y="2527"/>
                </a:lnTo>
                <a:lnTo>
                  <a:pt x="2625" y="2533"/>
                </a:lnTo>
                <a:lnTo>
                  <a:pt x="2631" y="2539"/>
                </a:lnTo>
                <a:lnTo>
                  <a:pt x="2637" y="2544"/>
                </a:lnTo>
                <a:lnTo>
                  <a:pt x="2644" y="2550"/>
                </a:lnTo>
                <a:lnTo>
                  <a:pt x="2651" y="2555"/>
                </a:lnTo>
                <a:lnTo>
                  <a:pt x="2658" y="2561"/>
                </a:lnTo>
                <a:lnTo>
                  <a:pt x="2665" y="2566"/>
                </a:lnTo>
                <a:lnTo>
                  <a:pt x="2673" y="2572"/>
                </a:lnTo>
                <a:lnTo>
                  <a:pt x="2681" y="2577"/>
                </a:lnTo>
                <a:lnTo>
                  <a:pt x="2689" y="2582"/>
                </a:lnTo>
                <a:lnTo>
                  <a:pt x="2697" y="2587"/>
                </a:lnTo>
                <a:lnTo>
                  <a:pt x="2705" y="2592"/>
                </a:lnTo>
                <a:lnTo>
                  <a:pt x="2713" y="2598"/>
                </a:lnTo>
                <a:lnTo>
                  <a:pt x="2721" y="2603"/>
                </a:lnTo>
                <a:lnTo>
                  <a:pt x="2729" y="2608"/>
                </a:lnTo>
                <a:lnTo>
                  <a:pt x="2737" y="2613"/>
                </a:lnTo>
                <a:lnTo>
                  <a:pt x="2745" y="2618"/>
                </a:lnTo>
                <a:lnTo>
                  <a:pt x="2753" y="2623"/>
                </a:lnTo>
                <a:lnTo>
                  <a:pt x="2761" y="2628"/>
                </a:lnTo>
                <a:lnTo>
                  <a:pt x="2769" y="2633"/>
                </a:lnTo>
                <a:lnTo>
                  <a:pt x="2776" y="2638"/>
                </a:lnTo>
                <a:lnTo>
                  <a:pt x="2784" y="2643"/>
                </a:lnTo>
                <a:lnTo>
                  <a:pt x="2791" y="2648"/>
                </a:lnTo>
                <a:lnTo>
                  <a:pt x="2798" y="2653"/>
                </a:lnTo>
                <a:lnTo>
                  <a:pt x="2804" y="2657"/>
                </a:lnTo>
                <a:lnTo>
                  <a:pt x="2811" y="2662"/>
                </a:lnTo>
                <a:lnTo>
                  <a:pt x="2817" y="2667"/>
                </a:lnTo>
                <a:lnTo>
                  <a:pt x="2822" y="2672"/>
                </a:lnTo>
                <a:lnTo>
                  <a:pt x="2827" y="2678"/>
                </a:lnTo>
                <a:lnTo>
                  <a:pt x="2831" y="2683"/>
                </a:lnTo>
                <a:lnTo>
                  <a:pt x="2835" y="2688"/>
                </a:lnTo>
                <a:lnTo>
                  <a:pt x="2839" y="2693"/>
                </a:lnTo>
                <a:lnTo>
                  <a:pt x="2842" y="2698"/>
                </a:lnTo>
                <a:lnTo>
                  <a:pt x="2846" y="2703"/>
                </a:lnTo>
                <a:lnTo>
                  <a:pt x="2848" y="2708"/>
                </a:lnTo>
                <a:lnTo>
                  <a:pt x="2851" y="2713"/>
                </a:lnTo>
                <a:lnTo>
                  <a:pt x="2854" y="2719"/>
                </a:lnTo>
                <a:lnTo>
                  <a:pt x="2856" y="2724"/>
                </a:lnTo>
                <a:lnTo>
                  <a:pt x="2858" y="2729"/>
                </a:lnTo>
                <a:lnTo>
                  <a:pt x="2860" y="2734"/>
                </a:lnTo>
                <a:lnTo>
                  <a:pt x="2862" y="2740"/>
                </a:lnTo>
                <a:lnTo>
                  <a:pt x="2864" y="2745"/>
                </a:lnTo>
                <a:lnTo>
                  <a:pt x="2865" y="2750"/>
                </a:lnTo>
                <a:lnTo>
                  <a:pt x="2867" y="2756"/>
                </a:lnTo>
                <a:lnTo>
                  <a:pt x="2869" y="2761"/>
                </a:lnTo>
                <a:lnTo>
                  <a:pt x="2870" y="2767"/>
                </a:lnTo>
                <a:lnTo>
                  <a:pt x="2872" y="2772"/>
                </a:lnTo>
                <a:lnTo>
                  <a:pt x="2874" y="2777"/>
                </a:lnTo>
                <a:lnTo>
                  <a:pt x="2876" y="2783"/>
                </a:lnTo>
                <a:lnTo>
                  <a:pt x="2877" y="2788"/>
                </a:lnTo>
                <a:lnTo>
                  <a:pt x="2879" y="2794"/>
                </a:lnTo>
                <a:lnTo>
                  <a:pt x="2881" y="2800"/>
                </a:lnTo>
                <a:lnTo>
                  <a:pt x="2884" y="2805"/>
                </a:lnTo>
                <a:lnTo>
                  <a:pt x="2886" y="2811"/>
                </a:lnTo>
                <a:lnTo>
                  <a:pt x="2890" y="2816"/>
                </a:lnTo>
                <a:lnTo>
                  <a:pt x="2893" y="2822"/>
                </a:lnTo>
                <a:lnTo>
                  <a:pt x="2896" y="2828"/>
                </a:lnTo>
                <a:lnTo>
                  <a:pt x="2900" y="2833"/>
                </a:lnTo>
                <a:lnTo>
                  <a:pt x="2903" y="2839"/>
                </a:lnTo>
                <a:lnTo>
                  <a:pt x="2907" y="2844"/>
                </a:lnTo>
                <a:lnTo>
                  <a:pt x="2911" y="2850"/>
                </a:lnTo>
                <a:lnTo>
                  <a:pt x="2915" y="2856"/>
                </a:lnTo>
                <a:lnTo>
                  <a:pt x="2919" y="2862"/>
                </a:lnTo>
                <a:lnTo>
                  <a:pt x="2924" y="2867"/>
                </a:lnTo>
                <a:lnTo>
                  <a:pt x="2928" y="2873"/>
                </a:lnTo>
                <a:lnTo>
                  <a:pt x="2933" y="2879"/>
                </a:lnTo>
                <a:lnTo>
                  <a:pt x="2937" y="2884"/>
                </a:lnTo>
                <a:lnTo>
                  <a:pt x="2942" y="2890"/>
                </a:lnTo>
                <a:lnTo>
                  <a:pt x="2947" y="2896"/>
                </a:lnTo>
                <a:lnTo>
                  <a:pt x="2952" y="2901"/>
                </a:lnTo>
                <a:lnTo>
                  <a:pt x="2957" y="2907"/>
                </a:lnTo>
                <a:lnTo>
                  <a:pt x="2962" y="2912"/>
                </a:lnTo>
                <a:lnTo>
                  <a:pt x="2967" y="2918"/>
                </a:lnTo>
                <a:lnTo>
                  <a:pt x="2973" y="2924"/>
                </a:lnTo>
                <a:lnTo>
                  <a:pt x="2978" y="2929"/>
                </a:lnTo>
                <a:lnTo>
                  <a:pt x="2984" y="2935"/>
                </a:lnTo>
                <a:lnTo>
                  <a:pt x="2989" y="2940"/>
                </a:lnTo>
                <a:lnTo>
                  <a:pt x="2995" y="2945"/>
                </a:lnTo>
                <a:lnTo>
                  <a:pt x="3000" y="2951"/>
                </a:lnTo>
                <a:lnTo>
                  <a:pt x="3005" y="2956"/>
                </a:lnTo>
                <a:lnTo>
                  <a:pt x="3010" y="2962"/>
                </a:lnTo>
                <a:lnTo>
                  <a:pt x="3016" y="2967"/>
                </a:lnTo>
                <a:lnTo>
                  <a:pt x="3021" y="2972"/>
                </a:lnTo>
                <a:lnTo>
                  <a:pt x="3027" y="2977"/>
                </a:lnTo>
                <a:lnTo>
                  <a:pt x="3032" y="2982"/>
                </a:lnTo>
                <a:lnTo>
                  <a:pt x="3038" y="2988"/>
                </a:lnTo>
                <a:lnTo>
                  <a:pt x="3044" y="2993"/>
                </a:lnTo>
                <a:lnTo>
                  <a:pt x="3049" y="2998"/>
                </a:lnTo>
                <a:lnTo>
                  <a:pt x="3055" y="3003"/>
                </a:lnTo>
                <a:lnTo>
                  <a:pt x="3061" y="3007"/>
                </a:lnTo>
                <a:lnTo>
                  <a:pt x="3067" y="3012"/>
                </a:lnTo>
                <a:lnTo>
                  <a:pt x="3073" y="3017"/>
                </a:lnTo>
                <a:lnTo>
                  <a:pt x="3079" y="3022"/>
                </a:lnTo>
                <a:lnTo>
                  <a:pt x="3085" y="3027"/>
                </a:lnTo>
                <a:lnTo>
                  <a:pt x="3092" y="3031"/>
                </a:lnTo>
                <a:lnTo>
                  <a:pt x="3098" y="3036"/>
                </a:lnTo>
                <a:lnTo>
                  <a:pt x="3104" y="3040"/>
                </a:lnTo>
                <a:lnTo>
                  <a:pt x="3111" y="3045"/>
                </a:lnTo>
                <a:lnTo>
                  <a:pt x="3117" y="3049"/>
                </a:lnTo>
                <a:lnTo>
                  <a:pt x="3124" y="3053"/>
                </a:lnTo>
                <a:lnTo>
                  <a:pt x="3130" y="3058"/>
                </a:lnTo>
                <a:lnTo>
                  <a:pt x="3137" y="3062"/>
                </a:lnTo>
                <a:lnTo>
                  <a:pt x="3144" y="3066"/>
                </a:lnTo>
                <a:lnTo>
                  <a:pt x="3151" y="3070"/>
                </a:lnTo>
                <a:lnTo>
                  <a:pt x="3159" y="3073"/>
                </a:lnTo>
                <a:lnTo>
                  <a:pt x="3166" y="3077"/>
                </a:lnTo>
                <a:lnTo>
                  <a:pt x="3173" y="3081"/>
                </a:lnTo>
                <a:lnTo>
                  <a:pt x="3181" y="3084"/>
                </a:lnTo>
                <a:lnTo>
                  <a:pt x="3188" y="3088"/>
                </a:lnTo>
                <a:lnTo>
                  <a:pt x="3196" y="3092"/>
                </a:lnTo>
                <a:lnTo>
                  <a:pt x="3203" y="3095"/>
                </a:lnTo>
                <a:lnTo>
                  <a:pt x="3211" y="3099"/>
                </a:lnTo>
                <a:lnTo>
                  <a:pt x="3218" y="3102"/>
                </a:lnTo>
                <a:lnTo>
                  <a:pt x="3226" y="3106"/>
                </a:lnTo>
                <a:lnTo>
                  <a:pt x="3233" y="3110"/>
                </a:lnTo>
                <a:lnTo>
                  <a:pt x="3240" y="3114"/>
                </a:lnTo>
                <a:lnTo>
                  <a:pt x="3247" y="3117"/>
                </a:lnTo>
                <a:lnTo>
                  <a:pt x="3255" y="3121"/>
                </a:lnTo>
                <a:lnTo>
                  <a:pt x="3262" y="3125"/>
                </a:lnTo>
                <a:lnTo>
                  <a:pt x="3269" y="3129"/>
                </a:lnTo>
                <a:lnTo>
                  <a:pt x="3275" y="3134"/>
                </a:lnTo>
                <a:lnTo>
                  <a:pt x="3282" y="3138"/>
                </a:lnTo>
                <a:lnTo>
                  <a:pt x="3288" y="3142"/>
                </a:lnTo>
                <a:lnTo>
                  <a:pt x="3295" y="3147"/>
                </a:lnTo>
                <a:lnTo>
                  <a:pt x="3301" y="3152"/>
                </a:lnTo>
                <a:lnTo>
                  <a:pt x="3307" y="3156"/>
                </a:lnTo>
                <a:lnTo>
                  <a:pt x="3312" y="3161"/>
                </a:lnTo>
                <a:lnTo>
                  <a:pt x="3318" y="3167"/>
                </a:lnTo>
                <a:lnTo>
                  <a:pt x="3323" y="3172"/>
                </a:lnTo>
                <a:lnTo>
                  <a:pt x="3328" y="3178"/>
                </a:lnTo>
                <a:lnTo>
                  <a:pt x="3333" y="3184"/>
                </a:lnTo>
                <a:lnTo>
                  <a:pt x="3337" y="3190"/>
                </a:lnTo>
                <a:lnTo>
                  <a:pt x="3341" y="3196"/>
                </a:lnTo>
                <a:lnTo>
                  <a:pt x="3345" y="3203"/>
                </a:lnTo>
                <a:lnTo>
                  <a:pt x="3349" y="3209"/>
                </a:lnTo>
                <a:lnTo>
                  <a:pt x="3353" y="3215"/>
                </a:lnTo>
                <a:lnTo>
                  <a:pt x="3357" y="3222"/>
                </a:lnTo>
                <a:lnTo>
                  <a:pt x="3361" y="3229"/>
                </a:lnTo>
                <a:lnTo>
                  <a:pt x="3364" y="3235"/>
                </a:lnTo>
                <a:lnTo>
                  <a:pt x="3368" y="3242"/>
                </a:lnTo>
                <a:lnTo>
                  <a:pt x="3371" y="3248"/>
                </a:lnTo>
                <a:lnTo>
                  <a:pt x="3375" y="3255"/>
                </a:lnTo>
                <a:lnTo>
                  <a:pt x="3378" y="3261"/>
                </a:lnTo>
                <a:lnTo>
                  <a:pt x="3381" y="3268"/>
                </a:lnTo>
                <a:lnTo>
                  <a:pt x="3385" y="3274"/>
                </a:lnTo>
                <a:lnTo>
                  <a:pt x="3388" y="3281"/>
                </a:lnTo>
                <a:lnTo>
                  <a:pt x="3391" y="3287"/>
                </a:lnTo>
                <a:lnTo>
                  <a:pt x="3395" y="3293"/>
                </a:lnTo>
                <a:lnTo>
                  <a:pt x="3398" y="3299"/>
                </a:lnTo>
                <a:lnTo>
                  <a:pt x="3402" y="3304"/>
                </a:lnTo>
                <a:lnTo>
                  <a:pt x="3405" y="3310"/>
                </a:lnTo>
                <a:lnTo>
                  <a:pt x="3409" y="3315"/>
                </a:lnTo>
                <a:lnTo>
                  <a:pt x="3413" y="3321"/>
                </a:lnTo>
                <a:lnTo>
                  <a:pt x="3417" y="3325"/>
                </a:lnTo>
                <a:lnTo>
                  <a:pt x="3421" y="3329"/>
                </a:lnTo>
                <a:lnTo>
                  <a:pt x="3426" y="3334"/>
                </a:lnTo>
                <a:lnTo>
                  <a:pt x="3430" y="3338"/>
                </a:lnTo>
                <a:lnTo>
                  <a:pt x="3435" y="3341"/>
                </a:lnTo>
                <a:lnTo>
                  <a:pt x="3440" y="3345"/>
                </a:lnTo>
                <a:lnTo>
                  <a:pt x="3445" y="3348"/>
                </a:lnTo>
                <a:lnTo>
                  <a:pt x="3450" y="3352"/>
                </a:lnTo>
                <a:lnTo>
                  <a:pt x="3455" y="3355"/>
                </a:lnTo>
                <a:lnTo>
                  <a:pt x="3460" y="3358"/>
                </a:lnTo>
                <a:lnTo>
                  <a:pt x="3465" y="3361"/>
                </a:lnTo>
                <a:lnTo>
                  <a:pt x="3471" y="3364"/>
                </a:lnTo>
                <a:lnTo>
                  <a:pt x="3476" y="3367"/>
                </a:lnTo>
                <a:lnTo>
                  <a:pt x="3482" y="3370"/>
                </a:lnTo>
                <a:lnTo>
                  <a:pt x="3487" y="3373"/>
                </a:lnTo>
                <a:lnTo>
                  <a:pt x="3493" y="3375"/>
                </a:lnTo>
                <a:lnTo>
                  <a:pt x="3499" y="3378"/>
                </a:lnTo>
                <a:lnTo>
                  <a:pt x="3505" y="3381"/>
                </a:lnTo>
                <a:lnTo>
                  <a:pt x="3511" y="3384"/>
                </a:lnTo>
                <a:lnTo>
                  <a:pt x="3517" y="3387"/>
                </a:lnTo>
                <a:lnTo>
                  <a:pt x="3523" y="3389"/>
                </a:lnTo>
                <a:lnTo>
                  <a:pt x="3529" y="3392"/>
                </a:lnTo>
                <a:lnTo>
                  <a:pt x="3535" y="3395"/>
                </a:lnTo>
                <a:lnTo>
                  <a:pt x="3541" y="3398"/>
                </a:lnTo>
                <a:lnTo>
                  <a:pt x="3548" y="3401"/>
                </a:lnTo>
                <a:lnTo>
                  <a:pt x="3554" y="3405"/>
                </a:lnTo>
                <a:lnTo>
                  <a:pt x="3561" y="3409"/>
                </a:lnTo>
                <a:lnTo>
                  <a:pt x="3568" y="3412"/>
                </a:lnTo>
                <a:lnTo>
                  <a:pt x="3574" y="3416"/>
                </a:lnTo>
                <a:lnTo>
                  <a:pt x="3581" y="3420"/>
                </a:lnTo>
                <a:lnTo>
                  <a:pt x="3588" y="3424"/>
                </a:lnTo>
                <a:lnTo>
                  <a:pt x="3594" y="3428"/>
                </a:lnTo>
                <a:lnTo>
                  <a:pt x="3601" y="3432"/>
                </a:lnTo>
                <a:lnTo>
                  <a:pt x="3608" y="3436"/>
                </a:lnTo>
                <a:lnTo>
                  <a:pt x="3615" y="3440"/>
                </a:lnTo>
                <a:lnTo>
                  <a:pt x="3622" y="3445"/>
                </a:lnTo>
                <a:lnTo>
                  <a:pt x="3629" y="3449"/>
                </a:lnTo>
                <a:lnTo>
                  <a:pt x="3636" y="3453"/>
                </a:lnTo>
                <a:lnTo>
                  <a:pt x="3643" y="3458"/>
                </a:lnTo>
                <a:lnTo>
                  <a:pt x="3650" y="3462"/>
                </a:lnTo>
                <a:lnTo>
                  <a:pt x="3657" y="3467"/>
                </a:lnTo>
                <a:lnTo>
                  <a:pt x="3664" y="3471"/>
                </a:lnTo>
                <a:lnTo>
                  <a:pt x="3671" y="3476"/>
                </a:lnTo>
                <a:lnTo>
                  <a:pt x="3678" y="3480"/>
                </a:lnTo>
                <a:lnTo>
                  <a:pt x="3685" y="3484"/>
                </a:lnTo>
                <a:lnTo>
                  <a:pt x="3692" y="3489"/>
                </a:lnTo>
                <a:lnTo>
                  <a:pt x="3699" y="3493"/>
                </a:lnTo>
                <a:lnTo>
                  <a:pt x="3706" y="3498"/>
                </a:lnTo>
                <a:lnTo>
                  <a:pt x="3713" y="3502"/>
                </a:lnTo>
                <a:lnTo>
                  <a:pt x="3719" y="3507"/>
                </a:lnTo>
                <a:lnTo>
                  <a:pt x="3726" y="3511"/>
                </a:lnTo>
                <a:lnTo>
                  <a:pt x="3733" y="3515"/>
                </a:lnTo>
                <a:lnTo>
                  <a:pt x="3740" y="3519"/>
                </a:lnTo>
                <a:lnTo>
                  <a:pt x="3747" y="3523"/>
                </a:lnTo>
                <a:lnTo>
                  <a:pt x="3754" y="3527"/>
                </a:lnTo>
                <a:lnTo>
                  <a:pt x="3761" y="3531"/>
                </a:lnTo>
                <a:lnTo>
                  <a:pt x="3768" y="3535"/>
                </a:lnTo>
                <a:lnTo>
                  <a:pt x="3775" y="3539"/>
                </a:lnTo>
                <a:lnTo>
                  <a:pt x="3782" y="3543"/>
                </a:lnTo>
                <a:lnTo>
                  <a:pt x="3789" y="3547"/>
                </a:lnTo>
                <a:lnTo>
                  <a:pt x="3796" y="3551"/>
                </a:lnTo>
                <a:lnTo>
                  <a:pt x="3803" y="3555"/>
                </a:lnTo>
                <a:lnTo>
                  <a:pt x="3810" y="3559"/>
                </a:lnTo>
                <a:lnTo>
                  <a:pt x="3818" y="3563"/>
                </a:lnTo>
                <a:lnTo>
                  <a:pt x="3825" y="3567"/>
                </a:lnTo>
                <a:lnTo>
                  <a:pt x="3832" y="3571"/>
                </a:lnTo>
                <a:lnTo>
                  <a:pt x="3839" y="3575"/>
                </a:lnTo>
                <a:lnTo>
                  <a:pt x="3847" y="3579"/>
                </a:lnTo>
                <a:lnTo>
                  <a:pt x="3854" y="3583"/>
                </a:lnTo>
                <a:lnTo>
                  <a:pt x="3861" y="3587"/>
                </a:lnTo>
                <a:lnTo>
                  <a:pt x="3869" y="3591"/>
                </a:lnTo>
                <a:lnTo>
                  <a:pt x="3876" y="3595"/>
                </a:lnTo>
                <a:lnTo>
                  <a:pt x="3884" y="3599"/>
                </a:lnTo>
                <a:lnTo>
                  <a:pt x="3892" y="3603"/>
                </a:lnTo>
                <a:lnTo>
                  <a:pt x="3900" y="3607"/>
                </a:lnTo>
                <a:lnTo>
                  <a:pt x="3908" y="3612"/>
                </a:lnTo>
                <a:lnTo>
                  <a:pt x="3916" y="3616"/>
                </a:lnTo>
                <a:lnTo>
                  <a:pt x="3924" y="3620"/>
                </a:lnTo>
                <a:lnTo>
                  <a:pt x="3933" y="3625"/>
                </a:lnTo>
                <a:lnTo>
                  <a:pt x="3941" y="3629"/>
                </a:lnTo>
                <a:lnTo>
                  <a:pt x="3950" y="3634"/>
                </a:lnTo>
                <a:lnTo>
                  <a:pt x="3958" y="3638"/>
                </a:lnTo>
                <a:lnTo>
                  <a:pt x="3967" y="3643"/>
                </a:lnTo>
                <a:lnTo>
                  <a:pt x="3976" y="3647"/>
                </a:lnTo>
                <a:lnTo>
                  <a:pt x="3984" y="3652"/>
                </a:lnTo>
                <a:lnTo>
                  <a:pt x="3993" y="3657"/>
                </a:lnTo>
                <a:lnTo>
                  <a:pt x="4002" y="3661"/>
                </a:lnTo>
                <a:lnTo>
                  <a:pt x="4011" y="3666"/>
                </a:lnTo>
                <a:lnTo>
                  <a:pt x="4020" y="3671"/>
                </a:lnTo>
                <a:lnTo>
                  <a:pt x="4029" y="3675"/>
                </a:lnTo>
                <a:lnTo>
                  <a:pt x="4038" y="3680"/>
                </a:lnTo>
                <a:lnTo>
                  <a:pt x="4047" y="3685"/>
                </a:lnTo>
                <a:lnTo>
                  <a:pt x="4056" y="3689"/>
                </a:lnTo>
                <a:lnTo>
                  <a:pt x="4065" y="3694"/>
                </a:lnTo>
                <a:lnTo>
                  <a:pt x="4075" y="3699"/>
                </a:lnTo>
                <a:lnTo>
                  <a:pt x="4084" y="3703"/>
                </a:lnTo>
                <a:lnTo>
                  <a:pt x="4093" y="3708"/>
                </a:lnTo>
                <a:lnTo>
                  <a:pt x="4102" y="3712"/>
                </a:lnTo>
                <a:lnTo>
                  <a:pt x="4111" y="3717"/>
                </a:lnTo>
                <a:lnTo>
                  <a:pt x="4121" y="3722"/>
                </a:lnTo>
                <a:lnTo>
                  <a:pt x="4129" y="3726"/>
                </a:lnTo>
                <a:lnTo>
                  <a:pt x="4138" y="3731"/>
                </a:lnTo>
                <a:lnTo>
                  <a:pt x="4147" y="3735"/>
                </a:lnTo>
                <a:lnTo>
                  <a:pt x="4155" y="3739"/>
                </a:lnTo>
                <a:lnTo>
                  <a:pt x="4164" y="3744"/>
                </a:lnTo>
                <a:lnTo>
                  <a:pt x="4173" y="3748"/>
                </a:lnTo>
                <a:lnTo>
                  <a:pt x="4182" y="3753"/>
                </a:lnTo>
                <a:lnTo>
                  <a:pt x="4190" y="3757"/>
                </a:lnTo>
                <a:lnTo>
                  <a:pt x="4199" y="3761"/>
                </a:lnTo>
                <a:lnTo>
                  <a:pt x="4208" y="3766"/>
                </a:lnTo>
                <a:lnTo>
                  <a:pt x="4216" y="3770"/>
                </a:lnTo>
                <a:lnTo>
                  <a:pt x="4225" y="3774"/>
                </a:lnTo>
                <a:lnTo>
                  <a:pt x="4234" y="3779"/>
                </a:lnTo>
                <a:lnTo>
                  <a:pt x="4242" y="3783"/>
                </a:lnTo>
                <a:lnTo>
                  <a:pt x="4251" y="3787"/>
                </a:lnTo>
                <a:lnTo>
                  <a:pt x="4260" y="3792"/>
                </a:lnTo>
                <a:lnTo>
                  <a:pt x="4268" y="3796"/>
                </a:lnTo>
                <a:lnTo>
                  <a:pt x="4277" y="3800"/>
                </a:lnTo>
                <a:lnTo>
                  <a:pt x="4286" y="3804"/>
                </a:lnTo>
                <a:lnTo>
                  <a:pt x="4294" y="3809"/>
                </a:lnTo>
                <a:lnTo>
                  <a:pt x="4303" y="3813"/>
                </a:lnTo>
                <a:lnTo>
                  <a:pt x="4312" y="3817"/>
                </a:lnTo>
                <a:lnTo>
                  <a:pt x="4320" y="3821"/>
                </a:lnTo>
                <a:lnTo>
                  <a:pt x="4329" y="3826"/>
                </a:lnTo>
                <a:lnTo>
                  <a:pt x="4337" y="3830"/>
                </a:lnTo>
                <a:lnTo>
                  <a:pt x="4346" y="3834"/>
                </a:lnTo>
                <a:lnTo>
                  <a:pt x="4354" y="3838"/>
                </a:lnTo>
                <a:lnTo>
                  <a:pt x="4362" y="3842"/>
                </a:lnTo>
                <a:lnTo>
                  <a:pt x="4370" y="3846"/>
                </a:lnTo>
                <a:lnTo>
                  <a:pt x="4378" y="3850"/>
                </a:lnTo>
                <a:lnTo>
                  <a:pt x="4386" y="3854"/>
                </a:lnTo>
                <a:lnTo>
                  <a:pt x="4394" y="3858"/>
                </a:lnTo>
                <a:lnTo>
                  <a:pt x="4402" y="3862"/>
                </a:lnTo>
                <a:lnTo>
                  <a:pt x="4409" y="3866"/>
                </a:lnTo>
                <a:lnTo>
                  <a:pt x="4417" y="3870"/>
                </a:lnTo>
                <a:lnTo>
                  <a:pt x="4424" y="3874"/>
                </a:lnTo>
                <a:lnTo>
                  <a:pt x="4431" y="3878"/>
                </a:lnTo>
                <a:lnTo>
                  <a:pt x="4438" y="3882"/>
                </a:lnTo>
                <a:lnTo>
                  <a:pt x="4445" y="3886"/>
                </a:lnTo>
                <a:lnTo>
                  <a:pt x="4452" y="3890"/>
                </a:lnTo>
                <a:lnTo>
                  <a:pt x="4458" y="3894"/>
                </a:lnTo>
                <a:lnTo>
                  <a:pt x="4464" y="3898"/>
                </a:lnTo>
                <a:lnTo>
                  <a:pt x="4470" y="3902"/>
                </a:lnTo>
                <a:lnTo>
                  <a:pt x="4475" y="3906"/>
                </a:lnTo>
                <a:lnTo>
                  <a:pt x="4481" y="3910"/>
                </a:lnTo>
                <a:lnTo>
                  <a:pt x="4486" y="3914"/>
                </a:lnTo>
                <a:lnTo>
                  <a:pt x="4490" y="3918"/>
                </a:lnTo>
                <a:lnTo>
                  <a:pt x="4494" y="3921"/>
                </a:lnTo>
                <a:lnTo>
                  <a:pt x="4498" y="3925"/>
                </a:lnTo>
                <a:lnTo>
                  <a:pt x="4502" y="3929"/>
                </a:lnTo>
                <a:lnTo>
                  <a:pt x="4504" y="3933"/>
                </a:lnTo>
                <a:lnTo>
                  <a:pt x="4506" y="3936"/>
                </a:lnTo>
                <a:lnTo>
                  <a:pt x="4507" y="3940"/>
                </a:lnTo>
                <a:lnTo>
                  <a:pt x="4508" y="3943"/>
                </a:lnTo>
                <a:lnTo>
                  <a:pt x="4509" y="3946"/>
                </a:lnTo>
                <a:lnTo>
                  <a:pt x="4509" y="3950"/>
                </a:lnTo>
                <a:lnTo>
                  <a:pt x="4509" y="3953"/>
                </a:lnTo>
                <a:lnTo>
                  <a:pt x="4509" y="3957"/>
                </a:lnTo>
                <a:lnTo>
                  <a:pt x="4508" y="3960"/>
                </a:lnTo>
                <a:lnTo>
                  <a:pt x="4508" y="3963"/>
                </a:lnTo>
                <a:lnTo>
                  <a:pt x="4507" y="3966"/>
                </a:lnTo>
                <a:lnTo>
                  <a:pt x="4506" y="3969"/>
                </a:lnTo>
                <a:lnTo>
                  <a:pt x="4504" y="3972"/>
                </a:lnTo>
                <a:lnTo>
                  <a:pt x="4503" y="3975"/>
                </a:lnTo>
                <a:lnTo>
                  <a:pt x="4501" y="3978"/>
                </a:lnTo>
                <a:lnTo>
                  <a:pt x="4499" y="3981"/>
                </a:lnTo>
                <a:lnTo>
                  <a:pt x="4497" y="3984"/>
                </a:lnTo>
                <a:lnTo>
                  <a:pt x="4494" y="3986"/>
                </a:lnTo>
                <a:lnTo>
                  <a:pt x="4492" y="3989"/>
                </a:lnTo>
                <a:lnTo>
                  <a:pt x="4490" y="3991"/>
                </a:lnTo>
                <a:lnTo>
                  <a:pt x="4487" y="3994"/>
                </a:lnTo>
                <a:lnTo>
                  <a:pt x="4484" y="3996"/>
                </a:lnTo>
                <a:lnTo>
                  <a:pt x="4482" y="3998"/>
                </a:lnTo>
                <a:lnTo>
                  <a:pt x="4479" y="4000"/>
                </a:lnTo>
                <a:lnTo>
                  <a:pt x="4476" y="4002"/>
                </a:lnTo>
                <a:lnTo>
                  <a:pt x="4473" y="4004"/>
                </a:lnTo>
                <a:lnTo>
                  <a:pt x="4470" y="4005"/>
                </a:lnTo>
                <a:lnTo>
                  <a:pt x="4466" y="4007"/>
                </a:lnTo>
                <a:lnTo>
                  <a:pt x="4463" y="4008"/>
                </a:lnTo>
                <a:lnTo>
                  <a:pt x="4460" y="4009"/>
                </a:lnTo>
                <a:lnTo>
                  <a:pt x="4456" y="4010"/>
                </a:lnTo>
                <a:lnTo>
                  <a:pt x="4453" y="4011"/>
                </a:lnTo>
                <a:lnTo>
                  <a:pt x="4449" y="4012"/>
                </a:lnTo>
                <a:lnTo>
                  <a:pt x="4446" y="4013"/>
                </a:lnTo>
                <a:lnTo>
                  <a:pt x="4442" y="4013"/>
                </a:lnTo>
                <a:lnTo>
                  <a:pt x="4439" y="4014"/>
                </a:lnTo>
                <a:lnTo>
                  <a:pt x="4435" y="4015"/>
                </a:lnTo>
                <a:lnTo>
                  <a:pt x="4432" y="4015"/>
                </a:lnTo>
                <a:lnTo>
                  <a:pt x="4428" y="4015"/>
                </a:lnTo>
                <a:lnTo>
                  <a:pt x="4424" y="4016"/>
                </a:lnTo>
                <a:lnTo>
                  <a:pt x="4421" y="4016"/>
                </a:lnTo>
                <a:lnTo>
                  <a:pt x="4417" y="4016"/>
                </a:lnTo>
                <a:lnTo>
                  <a:pt x="4413" y="4016"/>
                </a:lnTo>
                <a:lnTo>
                  <a:pt x="4409" y="4017"/>
                </a:lnTo>
                <a:lnTo>
                  <a:pt x="4405" y="4017"/>
                </a:lnTo>
                <a:lnTo>
                  <a:pt x="4401" y="4017"/>
                </a:lnTo>
                <a:lnTo>
                  <a:pt x="4397" y="4016"/>
                </a:lnTo>
                <a:lnTo>
                  <a:pt x="4393" y="4016"/>
                </a:lnTo>
                <a:lnTo>
                  <a:pt x="4389" y="4016"/>
                </a:lnTo>
                <a:lnTo>
                  <a:pt x="4385" y="4016"/>
                </a:lnTo>
                <a:lnTo>
                  <a:pt x="4380" y="4016"/>
                </a:lnTo>
                <a:lnTo>
                  <a:pt x="4375" y="4015"/>
                </a:lnTo>
                <a:lnTo>
                  <a:pt x="4369" y="4015"/>
                </a:lnTo>
                <a:lnTo>
                  <a:pt x="4364" y="4014"/>
                </a:lnTo>
                <a:lnTo>
                  <a:pt x="4359" y="4014"/>
                </a:lnTo>
                <a:lnTo>
                  <a:pt x="4354" y="4013"/>
                </a:lnTo>
                <a:lnTo>
                  <a:pt x="4348" y="4012"/>
                </a:lnTo>
                <a:lnTo>
                  <a:pt x="4343" y="4012"/>
                </a:lnTo>
                <a:lnTo>
                  <a:pt x="4338" y="4011"/>
                </a:lnTo>
                <a:lnTo>
                  <a:pt x="4333" y="4010"/>
                </a:lnTo>
                <a:lnTo>
                  <a:pt x="4328" y="4010"/>
                </a:lnTo>
                <a:lnTo>
                  <a:pt x="4322" y="4009"/>
                </a:lnTo>
                <a:lnTo>
                  <a:pt x="4317" y="4008"/>
                </a:lnTo>
                <a:lnTo>
                  <a:pt x="4312" y="4007"/>
                </a:lnTo>
                <a:lnTo>
                  <a:pt x="4307" y="4007"/>
                </a:lnTo>
                <a:lnTo>
                  <a:pt x="4302" y="4006"/>
                </a:lnTo>
                <a:lnTo>
                  <a:pt x="4297" y="4005"/>
                </a:lnTo>
                <a:lnTo>
                  <a:pt x="4293" y="4004"/>
                </a:lnTo>
                <a:lnTo>
                  <a:pt x="4288" y="4003"/>
                </a:lnTo>
                <a:lnTo>
                  <a:pt x="4283" y="4002"/>
                </a:lnTo>
                <a:lnTo>
                  <a:pt x="4279" y="4001"/>
                </a:lnTo>
                <a:lnTo>
                  <a:pt x="4275" y="4000"/>
                </a:lnTo>
                <a:lnTo>
                  <a:pt x="4270" y="4000"/>
                </a:lnTo>
                <a:lnTo>
                  <a:pt x="4266" y="3999"/>
                </a:lnTo>
                <a:lnTo>
                  <a:pt x="4262" y="3998"/>
                </a:lnTo>
                <a:lnTo>
                  <a:pt x="4258" y="3996"/>
                </a:lnTo>
                <a:lnTo>
                  <a:pt x="4255" y="3995"/>
                </a:lnTo>
                <a:lnTo>
                  <a:pt x="4251" y="3994"/>
                </a:lnTo>
                <a:lnTo>
                  <a:pt x="4248" y="3993"/>
                </a:lnTo>
                <a:lnTo>
                  <a:pt x="4245" y="3992"/>
                </a:lnTo>
                <a:lnTo>
                  <a:pt x="4241" y="3991"/>
                </a:lnTo>
                <a:lnTo>
                  <a:pt x="4238" y="3989"/>
                </a:lnTo>
                <a:lnTo>
                  <a:pt x="4235" y="3988"/>
                </a:lnTo>
                <a:lnTo>
                  <a:pt x="4232" y="3987"/>
                </a:lnTo>
                <a:lnTo>
                  <a:pt x="4228" y="3986"/>
                </a:lnTo>
                <a:lnTo>
                  <a:pt x="4225" y="3985"/>
                </a:lnTo>
                <a:lnTo>
                  <a:pt x="4222" y="3984"/>
                </a:lnTo>
                <a:lnTo>
                  <a:pt x="4219" y="3983"/>
                </a:lnTo>
                <a:lnTo>
                  <a:pt x="4215" y="3982"/>
                </a:lnTo>
                <a:lnTo>
                  <a:pt x="4212" y="3981"/>
                </a:lnTo>
                <a:lnTo>
                  <a:pt x="4208" y="3980"/>
                </a:lnTo>
                <a:lnTo>
                  <a:pt x="4204" y="3979"/>
                </a:lnTo>
                <a:lnTo>
                  <a:pt x="4200" y="3979"/>
                </a:lnTo>
                <a:lnTo>
                  <a:pt x="4196" y="3978"/>
                </a:lnTo>
                <a:lnTo>
                  <a:pt x="4192" y="3977"/>
                </a:lnTo>
                <a:lnTo>
                  <a:pt x="4188" y="3977"/>
                </a:lnTo>
                <a:lnTo>
                  <a:pt x="4183" y="3976"/>
                </a:lnTo>
                <a:lnTo>
                  <a:pt x="4178" y="3976"/>
                </a:lnTo>
                <a:lnTo>
                  <a:pt x="4173" y="3975"/>
                </a:lnTo>
                <a:lnTo>
                  <a:pt x="4168" y="3975"/>
                </a:lnTo>
                <a:lnTo>
                  <a:pt x="4161" y="3975"/>
                </a:lnTo>
                <a:lnTo>
                  <a:pt x="4155" y="3974"/>
                </a:lnTo>
                <a:lnTo>
                  <a:pt x="4148" y="3974"/>
                </a:lnTo>
                <a:lnTo>
                  <a:pt x="4141" y="3974"/>
                </a:lnTo>
                <a:lnTo>
                  <a:pt x="4134" y="3974"/>
                </a:lnTo>
                <a:lnTo>
                  <a:pt x="4126" y="3974"/>
                </a:lnTo>
                <a:lnTo>
                  <a:pt x="4119" y="3975"/>
                </a:lnTo>
                <a:lnTo>
                  <a:pt x="4111" y="3975"/>
                </a:lnTo>
                <a:lnTo>
                  <a:pt x="4103" y="3975"/>
                </a:lnTo>
                <a:lnTo>
                  <a:pt x="4095" y="3975"/>
                </a:lnTo>
                <a:lnTo>
                  <a:pt x="4087" y="3975"/>
                </a:lnTo>
                <a:lnTo>
                  <a:pt x="4079" y="3975"/>
                </a:lnTo>
                <a:lnTo>
                  <a:pt x="4070" y="3975"/>
                </a:lnTo>
                <a:lnTo>
                  <a:pt x="4062" y="3976"/>
                </a:lnTo>
                <a:lnTo>
                  <a:pt x="4054" y="3976"/>
                </a:lnTo>
                <a:lnTo>
                  <a:pt x="4045" y="3976"/>
                </a:lnTo>
                <a:lnTo>
                  <a:pt x="4037" y="3976"/>
                </a:lnTo>
                <a:lnTo>
                  <a:pt x="4028" y="3976"/>
                </a:lnTo>
                <a:lnTo>
                  <a:pt x="4020" y="3976"/>
                </a:lnTo>
                <a:lnTo>
                  <a:pt x="4012" y="3975"/>
                </a:lnTo>
                <a:lnTo>
                  <a:pt x="4003" y="3975"/>
                </a:lnTo>
                <a:lnTo>
                  <a:pt x="3995" y="3975"/>
                </a:lnTo>
                <a:lnTo>
                  <a:pt x="3987" y="3974"/>
                </a:lnTo>
                <a:lnTo>
                  <a:pt x="3979" y="3974"/>
                </a:lnTo>
                <a:lnTo>
                  <a:pt x="3971" y="3973"/>
                </a:lnTo>
                <a:lnTo>
                  <a:pt x="3964" y="3972"/>
                </a:lnTo>
                <a:lnTo>
                  <a:pt x="3956" y="3971"/>
                </a:lnTo>
                <a:lnTo>
                  <a:pt x="3949" y="3970"/>
                </a:lnTo>
                <a:lnTo>
                  <a:pt x="3942" y="3969"/>
                </a:lnTo>
                <a:lnTo>
                  <a:pt x="3935" y="3967"/>
                </a:lnTo>
                <a:lnTo>
                  <a:pt x="3928" y="3966"/>
                </a:lnTo>
                <a:lnTo>
                  <a:pt x="3921" y="3965"/>
                </a:lnTo>
                <a:lnTo>
                  <a:pt x="3915" y="3963"/>
                </a:lnTo>
                <a:lnTo>
                  <a:pt x="3908" y="3961"/>
                </a:lnTo>
                <a:lnTo>
                  <a:pt x="3902" y="3960"/>
                </a:lnTo>
                <a:lnTo>
                  <a:pt x="3895" y="3958"/>
                </a:lnTo>
                <a:lnTo>
                  <a:pt x="3889" y="3957"/>
                </a:lnTo>
                <a:lnTo>
                  <a:pt x="3883" y="3955"/>
                </a:lnTo>
                <a:lnTo>
                  <a:pt x="3877" y="3953"/>
                </a:lnTo>
                <a:lnTo>
                  <a:pt x="3871" y="3952"/>
                </a:lnTo>
                <a:lnTo>
                  <a:pt x="3865" y="3950"/>
                </a:lnTo>
                <a:lnTo>
                  <a:pt x="3860" y="3948"/>
                </a:lnTo>
                <a:lnTo>
                  <a:pt x="3854" y="3947"/>
                </a:lnTo>
                <a:lnTo>
                  <a:pt x="3848" y="3945"/>
                </a:lnTo>
                <a:lnTo>
                  <a:pt x="3843" y="3943"/>
                </a:lnTo>
                <a:lnTo>
                  <a:pt x="3837" y="3942"/>
                </a:lnTo>
                <a:lnTo>
                  <a:pt x="3832" y="3941"/>
                </a:lnTo>
                <a:lnTo>
                  <a:pt x="3826" y="3939"/>
                </a:lnTo>
                <a:lnTo>
                  <a:pt x="3821" y="3938"/>
                </a:lnTo>
                <a:lnTo>
                  <a:pt x="3816" y="3937"/>
                </a:lnTo>
                <a:lnTo>
                  <a:pt x="3810" y="3936"/>
                </a:lnTo>
                <a:lnTo>
                  <a:pt x="3805" y="3935"/>
                </a:lnTo>
                <a:lnTo>
                  <a:pt x="3800" y="3934"/>
                </a:lnTo>
                <a:lnTo>
                  <a:pt x="3794" y="3933"/>
                </a:lnTo>
                <a:lnTo>
                  <a:pt x="3789" y="3933"/>
                </a:lnTo>
                <a:lnTo>
                  <a:pt x="3783" y="3932"/>
                </a:lnTo>
                <a:lnTo>
                  <a:pt x="3778" y="3931"/>
                </a:lnTo>
                <a:lnTo>
                  <a:pt x="3773" y="3931"/>
                </a:lnTo>
                <a:lnTo>
                  <a:pt x="3767" y="3930"/>
                </a:lnTo>
                <a:lnTo>
                  <a:pt x="3762" y="3930"/>
                </a:lnTo>
                <a:lnTo>
                  <a:pt x="3756" y="3929"/>
                </a:lnTo>
                <a:lnTo>
                  <a:pt x="3750" y="3929"/>
                </a:lnTo>
                <a:lnTo>
                  <a:pt x="3745" y="3928"/>
                </a:lnTo>
                <a:lnTo>
                  <a:pt x="3739" y="3928"/>
                </a:lnTo>
                <a:lnTo>
                  <a:pt x="3733" y="3927"/>
                </a:lnTo>
                <a:lnTo>
                  <a:pt x="3727" y="3927"/>
                </a:lnTo>
                <a:lnTo>
                  <a:pt x="3721" y="3926"/>
                </a:lnTo>
                <a:lnTo>
                  <a:pt x="3715" y="3926"/>
                </a:lnTo>
                <a:lnTo>
                  <a:pt x="3709" y="3925"/>
                </a:lnTo>
                <a:lnTo>
                  <a:pt x="3702" y="3924"/>
                </a:lnTo>
                <a:lnTo>
                  <a:pt x="3696" y="3924"/>
                </a:lnTo>
                <a:lnTo>
                  <a:pt x="3689" y="3923"/>
                </a:lnTo>
                <a:lnTo>
                  <a:pt x="3682" y="3922"/>
                </a:lnTo>
                <a:lnTo>
                  <a:pt x="3675" y="3921"/>
                </a:lnTo>
                <a:lnTo>
                  <a:pt x="3668" y="3920"/>
                </a:lnTo>
                <a:lnTo>
                  <a:pt x="3660" y="3918"/>
                </a:lnTo>
                <a:lnTo>
                  <a:pt x="3652" y="3917"/>
                </a:lnTo>
                <a:lnTo>
                  <a:pt x="3644" y="3915"/>
                </a:lnTo>
                <a:lnTo>
                  <a:pt x="3636" y="3914"/>
                </a:lnTo>
                <a:lnTo>
                  <a:pt x="3627" y="3912"/>
                </a:lnTo>
                <a:lnTo>
                  <a:pt x="3619" y="3910"/>
                </a:lnTo>
                <a:lnTo>
                  <a:pt x="3610" y="3908"/>
                </a:lnTo>
                <a:lnTo>
                  <a:pt x="3601" y="3906"/>
                </a:lnTo>
                <a:lnTo>
                  <a:pt x="3593" y="3904"/>
                </a:lnTo>
                <a:lnTo>
                  <a:pt x="3584" y="3902"/>
                </a:lnTo>
                <a:lnTo>
                  <a:pt x="3575" y="3900"/>
                </a:lnTo>
                <a:lnTo>
                  <a:pt x="3566" y="3898"/>
                </a:lnTo>
                <a:lnTo>
                  <a:pt x="3557" y="3896"/>
                </a:lnTo>
                <a:lnTo>
                  <a:pt x="3547" y="3893"/>
                </a:lnTo>
                <a:lnTo>
                  <a:pt x="3538" y="3891"/>
                </a:lnTo>
                <a:lnTo>
                  <a:pt x="3529" y="3889"/>
                </a:lnTo>
                <a:lnTo>
                  <a:pt x="3520" y="3886"/>
                </a:lnTo>
                <a:lnTo>
                  <a:pt x="3511" y="3884"/>
                </a:lnTo>
                <a:lnTo>
                  <a:pt x="3501" y="3881"/>
                </a:lnTo>
                <a:lnTo>
                  <a:pt x="3492" y="3879"/>
                </a:lnTo>
                <a:lnTo>
                  <a:pt x="3483" y="3876"/>
                </a:lnTo>
                <a:lnTo>
                  <a:pt x="3474" y="3874"/>
                </a:lnTo>
                <a:lnTo>
                  <a:pt x="3465" y="3871"/>
                </a:lnTo>
                <a:lnTo>
                  <a:pt x="3456" y="3869"/>
                </a:lnTo>
                <a:lnTo>
                  <a:pt x="3447" y="3867"/>
                </a:lnTo>
                <a:lnTo>
                  <a:pt x="3439" y="3864"/>
                </a:lnTo>
                <a:lnTo>
                  <a:pt x="3431" y="3861"/>
                </a:lnTo>
                <a:lnTo>
                  <a:pt x="3422" y="3859"/>
                </a:lnTo>
                <a:lnTo>
                  <a:pt x="3414" y="3856"/>
                </a:lnTo>
                <a:lnTo>
                  <a:pt x="3406" y="3854"/>
                </a:lnTo>
                <a:lnTo>
                  <a:pt x="3398" y="3851"/>
                </a:lnTo>
                <a:lnTo>
                  <a:pt x="3390" y="3849"/>
                </a:lnTo>
                <a:lnTo>
                  <a:pt x="3382" y="3847"/>
                </a:lnTo>
                <a:lnTo>
                  <a:pt x="3374" y="3844"/>
                </a:lnTo>
                <a:lnTo>
                  <a:pt x="3367" y="3842"/>
                </a:lnTo>
                <a:lnTo>
                  <a:pt x="3359" y="3839"/>
                </a:lnTo>
                <a:lnTo>
                  <a:pt x="3351" y="3837"/>
                </a:lnTo>
                <a:lnTo>
                  <a:pt x="3343" y="3834"/>
                </a:lnTo>
                <a:lnTo>
                  <a:pt x="3336" y="3832"/>
                </a:lnTo>
                <a:lnTo>
                  <a:pt x="3328" y="3830"/>
                </a:lnTo>
                <a:lnTo>
                  <a:pt x="3320" y="3827"/>
                </a:lnTo>
                <a:lnTo>
                  <a:pt x="3312" y="3825"/>
                </a:lnTo>
                <a:lnTo>
                  <a:pt x="3305" y="3823"/>
                </a:lnTo>
                <a:lnTo>
                  <a:pt x="3297" y="3820"/>
                </a:lnTo>
                <a:lnTo>
                  <a:pt x="3289" y="3818"/>
                </a:lnTo>
                <a:lnTo>
                  <a:pt x="3282" y="3816"/>
                </a:lnTo>
                <a:lnTo>
                  <a:pt x="3274" y="3814"/>
                </a:lnTo>
                <a:lnTo>
                  <a:pt x="3266" y="3811"/>
                </a:lnTo>
                <a:lnTo>
                  <a:pt x="3258" y="3809"/>
                </a:lnTo>
                <a:lnTo>
                  <a:pt x="3250" y="3807"/>
                </a:lnTo>
                <a:lnTo>
                  <a:pt x="3242" y="3805"/>
                </a:lnTo>
                <a:lnTo>
                  <a:pt x="3233" y="3803"/>
                </a:lnTo>
                <a:lnTo>
                  <a:pt x="3225" y="3801"/>
                </a:lnTo>
                <a:lnTo>
                  <a:pt x="3216" y="3798"/>
                </a:lnTo>
                <a:lnTo>
                  <a:pt x="3208" y="3796"/>
                </a:lnTo>
                <a:lnTo>
                  <a:pt x="3199" y="3794"/>
                </a:lnTo>
                <a:lnTo>
                  <a:pt x="3191" y="3792"/>
                </a:lnTo>
                <a:lnTo>
                  <a:pt x="3182" y="3790"/>
                </a:lnTo>
                <a:lnTo>
                  <a:pt x="3174" y="3787"/>
                </a:lnTo>
                <a:lnTo>
                  <a:pt x="3166" y="3785"/>
                </a:lnTo>
                <a:lnTo>
                  <a:pt x="3157" y="3783"/>
                </a:lnTo>
                <a:lnTo>
                  <a:pt x="3149" y="3781"/>
                </a:lnTo>
                <a:lnTo>
                  <a:pt x="3141" y="3778"/>
                </a:lnTo>
                <a:lnTo>
                  <a:pt x="3133" y="3776"/>
                </a:lnTo>
                <a:lnTo>
                  <a:pt x="3125" y="3774"/>
                </a:lnTo>
                <a:lnTo>
                  <a:pt x="3117" y="3771"/>
                </a:lnTo>
                <a:lnTo>
                  <a:pt x="3110" y="3769"/>
                </a:lnTo>
                <a:lnTo>
                  <a:pt x="3102" y="3766"/>
                </a:lnTo>
                <a:lnTo>
                  <a:pt x="3095" y="3763"/>
                </a:lnTo>
                <a:lnTo>
                  <a:pt x="3088" y="3761"/>
                </a:lnTo>
                <a:lnTo>
                  <a:pt x="3081" y="3758"/>
                </a:lnTo>
                <a:lnTo>
                  <a:pt x="3074" y="3755"/>
                </a:lnTo>
                <a:lnTo>
                  <a:pt x="3068" y="3752"/>
                </a:lnTo>
                <a:lnTo>
                  <a:pt x="3061" y="3749"/>
                </a:lnTo>
                <a:lnTo>
                  <a:pt x="3055" y="3746"/>
                </a:lnTo>
                <a:lnTo>
                  <a:pt x="3050" y="3743"/>
                </a:lnTo>
                <a:lnTo>
                  <a:pt x="3045" y="3739"/>
                </a:lnTo>
                <a:lnTo>
                  <a:pt x="3040" y="3735"/>
                </a:lnTo>
                <a:lnTo>
                  <a:pt x="3036" y="3731"/>
                </a:lnTo>
                <a:lnTo>
                  <a:pt x="3031" y="3728"/>
                </a:lnTo>
                <a:lnTo>
                  <a:pt x="3027" y="3724"/>
                </a:lnTo>
                <a:lnTo>
                  <a:pt x="3023" y="3720"/>
                </a:lnTo>
                <a:lnTo>
                  <a:pt x="3019" y="3716"/>
                </a:lnTo>
                <a:lnTo>
                  <a:pt x="3014" y="3712"/>
                </a:lnTo>
                <a:lnTo>
                  <a:pt x="3010" y="3708"/>
                </a:lnTo>
                <a:lnTo>
                  <a:pt x="3006" y="3704"/>
                </a:lnTo>
                <a:lnTo>
                  <a:pt x="3002" y="3699"/>
                </a:lnTo>
                <a:lnTo>
                  <a:pt x="2998" y="3695"/>
                </a:lnTo>
                <a:lnTo>
                  <a:pt x="2994" y="3691"/>
                </a:lnTo>
                <a:lnTo>
                  <a:pt x="2990" y="3687"/>
                </a:lnTo>
                <a:lnTo>
                  <a:pt x="2986" y="3683"/>
                </a:lnTo>
                <a:lnTo>
                  <a:pt x="2981" y="3679"/>
                </a:lnTo>
                <a:lnTo>
                  <a:pt x="2976" y="3675"/>
                </a:lnTo>
                <a:lnTo>
                  <a:pt x="2971" y="3672"/>
                </a:lnTo>
                <a:lnTo>
                  <a:pt x="2966" y="3668"/>
                </a:lnTo>
                <a:lnTo>
                  <a:pt x="2961" y="3664"/>
                </a:lnTo>
                <a:lnTo>
                  <a:pt x="2956" y="3660"/>
                </a:lnTo>
                <a:lnTo>
                  <a:pt x="2950" y="3657"/>
                </a:lnTo>
                <a:lnTo>
                  <a:pt x="2944" y="3653"/>
                </a:lnTo>
                <a:lnTo>
                  <a:pt x="2937" y="3650"/>
                </a:lnTo>
                <a:lnTo>
                  <a:pt x="2930" y="3647"/>
                </a:lnTo>
                <a:lnTo>
                  <a:pt x="2922" y="3644"/>
                </a:lnTo>
                <a:lnTo>
                  <a:pt x="2914" y="3641"/>
                </a:lnTo>
                <a:lnTo>
                  <a:pt x="2906" y="3639"/>
                </a:lnTo>
                <a:lnTo>
                  <a:pt x="2898" y="3636"/>
                </a:lnTo>
                <a:lnTo>
                  <a:pt x="2889" y="3633"/>
                </a:lnTo>
                <a:lnTo>
                  <a:pt x="2880" y="3631"/>
                </a:lnTo>
                <a:lnTo>
                  <a:pt x="2871" y="3628"/>
                </a:lnTo>
                <a:lnTo>
                  <a:pt x="2862" y="3626"/>
                </a:lnTo>
                <a:lnTo>
                  <a:pt x="2852" y="3623"/>
                </a:lnTo>
                <a:lnTo>
                  <a:pt x="2842" y="3621"/>
                </a:lnTo>
                <a:lnTo>
                  <a:pt x="2832" y="3618"/>
                </a:lnTo>
                <a:lnTo>
                  <a:pt x="2822" y="3616"/>
                </a:lnTo>
                <a:lnTo>
                  <a:pt x="2812" y="3613"/>
                </a:lnTo>
                <a:lnTo>
                  <a:pt x="2802" y="3611"/>
                </a:lnTo>
                <a:lnTo>
                  <a:pt x="2792" y="3608"/>
                </a:lnTo>
                <a:lnTo>
                  <a:pt x="2781" y="3605"/>
                </a:lnTo>
                <a:lnTo>
                  <a:pt x="2771" y="3602"/>
                </a:lnTo>
                <a:lnTo>
                  <a:pt x="2760" y="3599"/>
                </a:lnTo>
                <a:lnTo>
                  <a:pt x="2750" y="3596"/>
                </a:lnTo>
                <a:lnTo>
                  <a:pt x="2739" y="3593"/>
                </a:lnTo>
                <a:lnTo>
                  <a:pt x="2729" y="3589"/>
                </a:lnTo>
                <a:lnTo>
                  <a:pt x="2719" y="3586"/>
                </a:lnTo>
                <a:lnTo>
                  <a:pt x="2708" y="3582"/>
                </a:lnTo>
                <a:lnTo>
                  <a:pt x="2698" y="3578"/>
                </a:lnTo>
                <a:lnTo>
                  <a:pt x="2688" y="3574"/>
                </a:lnTo>
                <a:lnTo>
                  <a:pt x="2678" y="3569"/>
                </a:lnTo>
                <a:lnTo>
                  <a:pt x="2669" y="3564"/>
                </a:lnTo>
                <a:lnTo>
                  <a:pt x="2659" y="3559"/>
                </a:lnTo>
                <a:lnTo>
                  <a:pt x="2650" y="3554"/>
                </a:lnTo>
                <a:lnTo>
                  <a:pt x="2641" y="3548"/>
                </a:lnTo>
                <a:lnTo>
                  <a:pt x="2632" y="3543"/>
                </a:lnTo>
                <a:lnTo>
                  <a:pt x="2623" y="3537"/>
                </a:lnTo>
                <a:lnTo>
                  <a:pt x="2614" y="3532"/>
                </a:lnTo>
                <a:lnTo>
                  <a:pt x="2606" y="3526"/>
                </a:lnTo>
                <a:lnTo>
                  <a:pt x="2597" y="3521"/>
                </a:lnTo>
                <a:lnTo>
                  <a:pt x="2589" y="3515"/>
                </a:lnTo>
                <a:lnTo>
                  <a:pt x="2581" y="3510"/>
                </a:lnTo>
                <a:lnTo>
                  <a:pt x="2573" y="3504"/>
                </a:lnTo>
                <a:lnTo>
                  <a:pt x="2565" y="3499"/>
                </a:lnTo>
                <a:lnTo>
                  <a:pt x="2558" y="3493"/>
                </a:lnTo>
                <a:lnTo>
                  <a:pt x="2551" y="3488"/>
                </a:lnTo>
                <a:lnTo>
                  <a:pt x="2544" y="3483"/>
                </a:lnTo>
                <a:lnTo>
                  <a:pt x="2537" y="3478"/>
                </a:lnTo>
                <a:lnTo>
                  <a:pt x="2530" y="3473"/>
                </a:lnTo>
                <a:lnTo>
                  <a:pt x="2524" y="3468"/>
                </a:lnTo>
                <a:lnTo>
                  <a:pt x="2518" y="3463"/>
                </a:lnTo>
                <a:lnTo>
                  <a:pt x="2512" y="3459"/>
                </a:lnTo>
                <a:lnTo>
                  <a:pt x="2506" y="3454"/>
                </a:lnTo>
                <a:lnTo>
                  <a:pt x="2501" y="3450"/>
                </a:lnTo>
                <a:lnTo>
                  <a:pt x="2496" y="3447"/>
                </a:lnTo>
                <a:lnTo>
                  <a:pt x="2491" y="3444"/>
                </a:lnTo>
                <a:lnTo>
                  <a:pt x="2487" y="3441"/>
                </a:lnTo>
                <a:lnTo>
                  <a:pt x="2483" y="3438"/>
                </a:lnTo>
                <a:lnTo>
                  <a:pt x="2478" y="3435"/>
                </a:lnTo>
                <a:lnTo>
                  <a:pt x="2474" y="3433"/>
                </a:lnTo>
                <a:lnTo>
                  <a:pt x="2471" y="3430"/>
                </a:lnTo>
                <a:lnTo>
                  <a:pt x="2467" y="3428"/>
                </a:lnTo>
                <a:lnTo>
                  <a:pt x="2464" y="3426"/>
                </a:lnTo>
                <a:lnTo>
                  <a:pt x="2460" y="3424"/>
                </a:lnTo>
                <a:lnTo>
                  <a:pt x="2457" y="3422"/>
                </a:lnTo>
                <a:lnTo>
                  <a:pt x="2454" y="3420"/>
                </a:lnTo>
                <a:lnTo>
                  <a:pt x="2450" y="3418"/>
                </a:lnTo>
                <a:lnTo>
                  <a:pt x="2447" y="3416"/>
                </a:lnTo>
                <a:lnTo>
                  <a:pt x="2444" y="3414"/>
                </a:lnTo>
                <a:lnTo>
                  <a:pt x="2441" y="3412"/>
                </a:lnTo>
                <a:lnTo>
                  <a:pt x="2438" y="3410"/>
                </a:lnTo>
                <a:lnTo>
                  <a:pt x="2435" y="3407"/>
                </a:lnTo>
                <a:lnTo>
                  <a:pt x="2431" y="3405"/>
                </a:lnTo>
                <a:lnTo>
                  <a:pt x="2428" y="3403"/>
                </a:lnTo>
                <a:lnTo>
                  <a:pt x="2425" y="3400"/>
                </a:lnTo>
                <a:lnTo>
                  <a:pt x="2421" y="3398"/>
                </a:lnTo>
                <a:lnTo>
                  <a:pt x="2417" y="3395"/>
                </a:lnTo>
                <a:lnTo>
                  <a:pt x="2414" y="3392"/>
                </a:lnTo>
                <a:lnTo>
                  <a:pt x="2410" y="3389"/>
                </a:lnTo>
                <a:lnTo>
                  <a:pt x="2406" y="3385"/>
                </a:lnTo>
                <a:lnTo>
                  <a:pt x="2401" y="3381"/>
                </a:lnTo>
                <a:lnTo>
                  <a:pt x="2397" y="3377"/>
                </a:lnTo>
                <a:lnTo>
                  <a:pt x="2392" y="3373"/>
                </a:lnTo>
                <a:lnTo>
                  <a:pt x="2388" y="3368"/>
                </a:lnTo>
                <a:lnTo>
                  <a:pt x="2383" y="3364"/>
                </a:lnTo>
                <a:lnTo>
                  <a:pt x="2378" y="3359"/>
                </a:lnTo>
                <a:lnTo>
                  <a:pt x="2372" y="3354"/>
                </a:lnTo>
                <a:lnTo>
                  <a:pt x="2367" y="3349"/>
                </a:lnTo>
                <a:lnTo>
                  <a:pt x="2361" y="3343"/>
                </a:lnTo>
                <a:lnTo>
                  <a:pt x="2355" y="3338"/>
                </a:lnTo>
                <a:lnTo>
                  <a:pt x="2349" y="3333"/>
                </a:lnTo>
                <a:lnTo>
                  <a:pt x="2343" y="3327"/>
                </a:lnTo>
                <a:lnTo>
                  <a:pt x="2337" y="3322"/>
                </a:lnTo>
                <a:lnTo>
                  <a:pt x="2330" y="3316"/>
                </a:lnTo>
                <a:lnTo>
                  <a:pt x="2324" y="3310"/>
                </a:lnTo>
                <a:lnTo>
                  <a:pt x="2317" y="3305"/>
                </a:lnTo>
                <a:lnTo>
                  <a:pt x="2310" y="3299"/>
                </a:lnTo>
                <a:lnTo>
                  <a:pt x="2303" y="3293"/>
                </a:lnTo>
                <a:lnTo>
                  <a:pt x="2295" y="3287"/>
                </a:lnTo>
                <a:lnTo>
                  <a:pt x="2288" y="3281"/>
                </a:lnTo>
                <a:lnTo>
                  <a:pt x="2280" y="3275"/>
                </a:lnTo>
                <a:lnTo>
                  <a:pt x="2272" y="3270"/>
                </a:lnTo>
                <a:lnTo>
                  <a:pt x="2264" y="3264"/>
                </a:lnTo>
                <a:lnTo>
                  <a:pt x="2256" y="3258"/>
                </a:lnTo>
                <a:lnTo>
                  <a:pt x="2247" y="3252"/>
                </a:lnTo>
                <a:lnTo>
                  <a:pt x="2239" y="3247"/>
                </a:lnTo>
                <a:lnTo>
                  <a:pt x="2230" y="3241"/>
                </a:lnTo>
                <a:lnTo>
                  <a:pt x="2221" y="3236"/>
                </a:lnTo>
                <a:lnTo>
                  <a:pt x="2212" y="3230"/>
                </a:lnTo>
                <a:lnTo>
                  <a:pt x="2203" y="3225"/>
                </a:lnTo>
                <a:lnTo>
                  <a:pt x="2194" y="3220"/>
                </a:lnTo>
                <a:lnTo>
                  <a:pt x="2185" y="3214"/>
                </a:lnTo>
                <a:lnTo>
                  <a:pt x="2176" y="3209"/>
                </a:lnTo>
                <a:lnTo>
                  <a:pt x="2166" y="3204"/>
                </a:lnTo>
                <a:lnTo>
                  <a:pt x="2157" y="3198"/>
                </a:lnTo>
                <a:lnTo>
                  <a:pt x="2148" y="3193"/>
                </a:lnTo>
                <a:lnTo>
                  <a:pt x="2139" y="3188"/>
                </a:lnTo>
                <a:lnTo>
                  <a:pt x="2130" y="3183"/>
                </a:lnTo>
                <a:lnTo>
                  <a:pt x="2121" y="3178"/>
                </a:lnTo>
                <a:lnTo>
                  <a:pt x="2112" y="3173"/>
                </a:lnTo>
                <a:lnTo>
                  <a:pt x="2104" y="3167"/>
                </a:lnTo>
                <a:lnTo>
                  <a:pt x="2095" y="3162"/>
                </a:lnTo>
                <a:lnTo>
                  <a:pt x="2087" y="3157"/>
                </a:lnTo>
                <a:lnTo>
                  <a:pt x="2079" y="3152"/>
                </a:lnTo>
                <a:lnTo>
                  <a:pt x="2071" y="3147"/>
                </a:lnTo>
                <a:lnTo>
                  <a:pt x="2063" y="3142"/>
                </a:lnTo>
                <a:lnTo>
                  <a:pt x="2056" y="3137"/>
                </a:lnTo>
                <a:lnTo>
                  <a:pt x="2048" y="3132"/>
                </a:lnTo>
                <a:lnTo>
                  <a:pt x="2041" y="3127"/>
                </a:lnTo>
                <a:lnTo>
                  <a:pt x="2035" y="3122"/>
                </a:lnTo>
                <a:lnTo>
                  <a:pt x="2029" y="3116"/>
                </a:lnTo>
                <a:lnTo>
                  <a:pt x="2023" y="3111"/>
                </a:lnTo>
                <a:lnTo>
                  <a:pt x="2018" y="3106"/>
                </a:lnTo>
                <a:lnTo>
                  <a:pt x="2013" y="3100"/>
                </a:lnTo>
                <a:lnTo>
                  <a:pt x="2008" y="3095"/>
                </a:lnTo>
                <a:lnTo>
                  <a:pt x="2003" y="3089"/>
                </a:lnTo>
                <a:lnTo>
                  <a:pt x="1998" y="3084"/>
                </a:lnTo>
                <a:lnTo>
                  <a:pt x="1994" y="3079"/>
                </a:lnTo>
                <a:lnTo>
                  <a:pt x="1989" y="3073"/>
                </a:lnTo>
                <a:lnTo>
                  <a:pt x="1985" y="3068"/>
                </a:lnTo>
                <a:lnTo>
                  <a:pt x="1981" y="3062"/>
                </a:lnTo>
                <a:lnTo>
                  <a:pt x="1977" y="3057"/>
                </a:lnTo>
                <a:lnTo>
                  <a:pt x="1973" y="3051"/>
                </a:lnTo>
                <a:lnTo>
                  <a:pt x="1969" y="3046"/>
                </a:lnTo>
                <a:lnTo>
                  <a:pt x="1966" y="3040"/>
                </a:lnTo>
                <a:lnTo>
                  <a:pt x="1962" y="3035"/>
                </a:lnTo>
                <a:lnTo>
                  <a:pt x="1958" y="3029"/>
                </a:lnTo>
                <a:lnTo>
                  <a:pt x="1954" y="3024"/>
                </a:lnTo>
                <a:lnTo>
                  <a:pt x="1950" y="3018"/>
                </a:lnTo>
                <a:lnTo>
                  <a:pt x="1946" y="3013"/>
                </a:lnTo>
                <a:lnTo>
                  <a:pt x="1942" y="3007"/>
                </a:lnTo>
                <a:lnTo>
                  <a:pt x="1938" y="3001"/>
                </a:lnTo>
                <a:lnTo>
                  <a:pt x="1934" y="2995"/>
                </a:lnTo>
                <a:lnTo>
                  <a:pt x="1930" y="2990"/>
                </a:lnTo>
                <a:lnTo>
                  <a:pt x="1925" y="2984"/>
                </a:lnTo>
                <a:lnTo>
                  <a:pt x="1921" y="2978"/>
                </a:lnTo>
                <a:lnTo>
                  <a:pt x="1916" y="2972"/>
                </a:lnTo>
                <a:lnTo>
                  <a:pt x="1910" y="2965"/>
                </a:lnTo>
                <a:lnTo>
                  <a:pt x="1905" y="2959"/>
                </a:lnTo>
                <a:lnTo>
                  <a:pt x="1900" y="2953"/>
                </a:lnTo>
                <a:lnTo>
                  <a:pt x="1895" y="2947"/>
                </a:lnTo>
                <a:lnTo>
                  <a:pt x="1889" y="2941"/>
                </a:lnTo>
                <a:lnTo>
                  <a:pt x="1884" y="2934"/>
                </a:lnTo>
                <a:lnTo>
                  <a:pt x="1878" y="2928"/>
                </a:lnTo>
                <a:lnTo>
                  <a:pt x="1872" y="2921"/>
                </a:lnTo>
                <a:lnTo>
                  <a:pt x="1867" y="2915"/>
                </a:lnTo>
                <a:lnTo>
                  <a:pt x="1861" y="2908"/>
                </a:lnTo>
                <a:lnTo>
                  <a:pt x="1855" y="2902"/>
                </a:lnTo>
                <a:lnTo>
                  <a:pt x="1849" y="2895"/>
                </a:lnTo>
                <a:lnTo>
                  <a:pt x="1843" y="2888"/>
                </a:lnTo>
                <a:lnTo>
                  <a:pt x="1837" y="2882"/>
                </a:lnTo>
                <a:lnTo>
                  <a:pt x="1831" y="2875"/>
                </a:lnTo>
                <a:lnTo>
                  <a:pt x="1826" y="2868"/>
                </a:lnTo>
                <a:lnTo>
                  <a:pt x="1820" y="2861"/>
                </a:lnTo>
                <a:lnTo>
                  <a:pt x="1814" y="2854"/>
                </a:lnTo>
                <a:lnTo>
                  <a:pt x="1808" y="2847"/>
                </a:lnTo>
                <a:lnTo>
                  <a:pt x="1802" y="2840"/>
                </a:lnTo>
                <a:lnTo>
                  <a:pt x="1796" y="2832"/>
                </a:lnTo>
                <a:lnTo>
                  <a:pt x="1791" y="2825"/>
                </a:lnTo>
                <a:lnTo>
                  <a:pt x="1785" y="2817"/>
                </a:lnTo>
                <a:lnTo>
                  <a:pt x="1779" y="2809"/>
                </a:lnTo>
                <a:lnTo>
                  <a:pt x="1774" y="2801"/>
                </a:lnTo>
                <a:lnTo>
                  <a:pt x="1769" y="2793"/>
                </a:lnTo>
                <a:lnTo>
                  <a:pt x="1763" y="2785"/>
                </a:lnTo>
                <a:lnTo>
                  <a:pt x="1758" y="2777"/>
                </a:lnTo>
                <a:lnTo>
                  <a:pt x="1752" y="2769"/>
                </a:lnTo>
                <a:lnTo>
                  <a:pt x="1747" y="2761"/>
                </a:lnTo>
                <a:lnTo>
                  <a:pt x="1742" y="2753"/>
                </a:lnTo>
                <a:lnTo>
                  <a:pt x="1736" y="2744"/>
                </a:lnTo>
                <a:lnTo>
                  <a:pt x="1731" y="2736"/>
                </a:lnTo>
                <a:lnTo>
                  <a:pt x="1726" y="2728"/>
                </a:lnTo>
                <a:lnTo>
                  <a:pt x="1720" y="2719"/>
                </a:lnTo>
                <a:lnTo>
                  <a:pt x="1715" y="2711"/>
                </a:lnTo>
                <a:lnTo>
                  <a:pt x="1709" y="2702"/>
                </a:lnTo>
                <a:lnTo>
                  <a:pt x="1704" y="2694"/>
                </a:lnTo>
                <a:lnTo>
                  <a:pt x="1698" y="2686"/>
                </a:lnTo>
                <a:lnTo>
                  <a:pt x="1693" y="2677"/>
                </a:lnTo>
                <a:lnTo>
                  <a:pt x="1687" y="2669"/>
                </a:lnTo>
                <a:lnTo>
                  <a:pt x="1682" y="2661"/>
                </a:lnTo>
                <a:lnTo>
                  <a:pt x="1676" y="2652"/>
                </a:lnTo>
                <a:lnTo>
                  <a:pt x="1670" y="2644"/>
                </a:lnTo>
                <a:lnTo>
                  <a:pt x="1664" y="2636"/>
                </a:lnTo>
                <a:lnTo>
                  <a:pt x="1658" y="2627"/>
                </a:lnTo>
                <a:lnTo>
                  <a:pt x="1652" y="2619"/>
                </a:lnTo>
                <a:lnTo>
                  <a:pt x="1646" y="2611"/>
                </a:lnTo>
                <a:lnTo>
                  <a:pt x="1639" y="2603"/>
                </a:lnTo>
                <a:lnTo>
                  <a:pt x="1632" y="2594"/>
                </a:lnTo>
                <a:lnTo>
                  <a:pt x="1626" y="2586"/>
                </a:lnTo>
                <a:lnTo>
                  <a:pt x="1619" y="2578"/>
                </a:lnTo>
                <a:lnTo>
                  <a:pt x="1612" y="2570"/>
                </a:lnTo>
                <a:lnTo>
                  <a:pt x="1605" y="2561"/>
                </a:lnTo>
                <a:lnTo>
                  <a:pt x="1598" y="2553"/>
                </a:lnTo>
                <a:lnTo>
                  <a:pt x="1591" y="2545"/>
                </a:lnTo>
                <a:lnTo>
                  <a:pt x="1584" y="2537"/>
                </a:lnTo>
                <a:lnTo>
                  <a:pt x="1576" y="2528"/>
                </a:lnTo>
                <a:lnTo>
                  <a:pt x="1569" y="2520"/>
                </a:lnTo>
                <a:lnTo>
                  <a:pt x="1562" y="2511"/>
                </a:lnTo>
                <a:lnTo>
                  <a:pt x="1555" y="2503"/>
                </a:lnTo>
                <a:lnTo>
                  <a:pt x="1547" y="2494"/>
                </a:lnTo>
                <a:lnTo>
                  <a:pt x="1540" y="2485"/>
                </a:lnTo>
                <a:lnTo>
                  <a:pt x="1533" y="2476"/>
                </a:lnTo>
                <a:lnTo>
                  <a:pt x="1525" y="2468"/>
                </a:lnTo>
                <a:lnTo>
                  <a:pt x="1518" y="2458"/>
                </a:lnTo>
                <a:lnTo>
                  <a:pt x="1511" y="2449"/>
                </a:lnTo>
                <a:lnTo>
                  <a:pt x="1503" y="2440"/>
                </a:lnTo>
                <a:lnTo>
                  <a:pt x="1496" y="2430"/>
                </a:lnTo>
                <a:lnTo>
                  <a:pt x="1489" y="2421"/>
                </a:lnTo>
                <a:lnTo>
                  <a:pt x="1481" y="2411"/>
                </a:lnTo>
                <a:lnTo>
                  <a:pt x="1474" y="2401"/>
                </a:lnTo>
                <a:lnTo>
                  <a:pt x="1467" y="2390"/>
                </a:lnTo>
                <a:lnTo>
                  <a:pt x="1459" y="2379"/>
                </a:lnTo>
                <a:lnTo>
                  <a:pt x="1452" y="2368"/>
                </a:lnTo>
                <a:lnTo>
                  <a:pt x="1444" y="2357"/>
                </a:lnTo>
                <a:lnTo>
                  <a:pt x="1436" y="2346"/>
                </a:lnTo>
                <a:lnTo>
                  <a:pt x="1429" y="2334"/>
                </a:lnTo>
                <a:lnTo>
                  <a:pt x="1421" y="2323"/>
                </a:lnTo>
                <a:lnTo>
                  <a:pt x="1414" y="2311"/>
                </a:lnTo>
                <a:lnTo>
                  <a:pt x="1406" y="2299"/>
                </a:lnTo>
                <a:lnTo>
                  <a:pt x="1398" y="2287"/>
                </a:lnTo>
                <a:lnTo>
                  <a:pt x="1390" y="2276"/>
                </a:lnTo>
                <a:lnTo>
                  <a:pt x="1382" y="2264"/>
                </a:lnTo>
                <a:lnTo>
                  <a:pt x="1374" y="2252"/>
                </a:lnTo>
                <a:lnTo>
                  <a:pt x="1366" y="2240"/>
                </a:lnTo>
                <a:lnTo>
                  <a:pt x="1358" y="2228"/>
                </a:lnTo>
                <a:lnTo>
                  <a:pt x="1350" y="2216"/>
                </a:lnTo>
                <a:lnTo>
                  <a:pt x="1341" y="2204"/>
                </a:lnTo>
                <a:lnTo>
                  <a:pt x="1332" y="2192"/>
                </a:lnTo>
                <a:lnTo>
                  <a:pt x="1324" y="2180"/>
                </a:lnTo>
                <a:lnTo>
                  <a:pt x="1315" y="2168"/>
                </a:lnTo>
                <a:lnTo>
                  <a:pt x="1306" y="2156"/>
                </a:lnTo>
                <a:lnTo>
                  <a:pt x="1296" y="2144"/>
                </a:lnTo>
                <a:lnTo>
                  <a:pt x="1287" y="2133"/>
                </a:lnTo>
                <a:lnTo>
                  <a:pt x="1277" y="2121"/>
                </a:lnTo>
                <a:lnTo>
                  <a:pt x="1267" y="2110"/>
                </a:lnTo>
                <a:lnTo>
                  <a:pt x="1256" y="2099"/>
                </a:lnTo>
                <a:lnTo>
                  <a:pt x="1246" y="2088"/>
                </a:lnTo>
                <a:lnTo>
                  <a:pt x="1235" y="2077"/>
                </a:lnTo>
                <a:lnTo>
                  <a:pt x="1223" y="2066"/>
                </a:lnTo>
                <a:lnTo>
                  <a:pt x="1212" y="2055"/>
                </a:lnTo>
                <a:lnTo>
                  <a:pt x="1200" y="2044"/>
                </a:lnTo>
                <a:lnTo>
                  <a:pt x="1189" y="2034"/>
                </a:lnTo>
                <a:lnTo>
                  <a:pt x="1177" y="2023"/>
                </a:lnTo>
                <a:lnTo>
                  <a:pt x="1165" y="2012"/>
                </a:lnTo>
                <a:lnTo>
                  <a:pt x="1152" y="2002"/>
                </a:lnTo>
                <a:lnTo>
                  <a:pt x="1140" y="1991"/>
                </a:lnTo>
                <a:lnTo>
                  <a:pt x="1128" y="1981"/>
                </a:lnTo>
                <a:lnTo>
                  <a:pt x="1115" y="1970"/>
                </a:lnTo>
                <a:lnTo>
                  <a:pt x="1102" y="1960"/>
                </a:lnTo>
                <a:lnTo>
                  <a:pt x="1089" y="1949"/>
                </a:lnTo>
                <a:lnTo>
                  <a:pt x="1076" y="1938"/>
                </a:lnTo>
                <a:lnTo>
                  <a:pt x="1063" y="1928"/>
                </a:lnTo>
                <a:lnTo>
                  <a:pt x="1050" y="1917"/>
                </a:lnTo>
                <a:lnTo>
                  <a:pt x="1037" y="1906"/>
                </a:lnTo>
                <a:lnTo>
                  <a:pt x="1023" y="1895"/>
                </a:lnTo>
                <a:lnTo>
                  <a:pt x="1010" y="1884"/>
                </a:lnTo>
                <a:lnTo>
                  <a:pt x="996" y="1873"/>
                </a:lnTo>
                <a:lnTo>
                  <a:pt x="983" y="1861"/>
                </a:lnTo>
                <a:lnTo>
                  <a:pt x="969" y="1850"/>
                </a:lnTo>
                <a:lnTo>
                  <a:pt x="955" y="1838"/>
                </a:lnTo>
                <a:lnTo>
                  <a:pt x="941" y="1825"/>
                </a:lnTo>
                <a:lnTo>
                  <a:pt x="927" y="1812"/>
                </a:lnTo>
                <a:lnTo>
                  <a:pt x="914" y="1799"/>
                </a:lnTo>
                <a:lnTo>
                  <a:pt x="900" y="1786"/>
                </a:lnTo>
                <a:lnTo>
                  <a:pt x="886" y="1772"/>
                </a:lnTo>
                <a:lnTo>
                  <a:pt x="872" y="1759"/>
                </a:lnTo>
                <a:lnTo>
                  <a:pt x="858" y="1745"/>
                </a:lnTo>
                <a:lnTo>
                  <a:pt x="844" y="1732"/>
                </a:lnTo>
                <a:lnTo>
                  <a:pt x="830" y="1718"/>
                </a:lnTo>
                <a:lnTo>
                  <a:pt x="816" y="1705"/>
                </a:lnTo>
                <a:lnTo>
                  <a:pt x="802" y="1691"/>
                </a:lnTo>
                <a:lnTo>
                  <a:pt x="789" y="1678"/>
                </a:lnTo>
                <a:lnTo>
                  <a:pt x="775" y="1664"/>
                </a:lnTo>
                <a:lnTo>
                  <a:pt x="761" y="1651"/>
                </a:lnTo>
                <a:lnTo>
                  <a:pt x="748" y="1638"/>
                </a:lnTo>
                <a:lnTo>
                  <a:pt x="734" y="1625"/>
                </a:lnTo>
                <a:lnTo>
                  <a:pt x="721" y="1612"/>
                </a:lnTo>
                <a:lnTo>
                  <a:pt x="708" y="1599"/>
                </a:lnTo>
                <a:lnTo>
                  <a:pt x="695" y="1586"/>
                </a:lnTo>
                <a:lnTo>
                  <a:pt x="682" y="1574"/>
                </a:lnTo>
                <a:lnTo>
                  <a:pt x="669" y="1561"/>
                </a:lnTo>
                <a:lnTo>
                  <a:pt x="656" y="1549"/>
                </a:lnTo>
                <a:lnTo>
                  <a:pt x="644" y="1538"/>
                </a:lnTo>
                <a:lnTo>
                  <a:pt x="631" y="1526"/>
                </a:lnTo>
                <a:lnTo>
                  <a:pt x="619" y="1515"/>
                </a:lnTo>
                <a:lnTo>
                  <a:pt x="607" y="1504"/>
                </a:lnTo>
                <a:lnTo>
                  <a:pt x="596" y="1494"/>
                </a:lnTo>
                <a:lnTo>
                  <a:pt x="584" y="1484"/>
                </a:lnTo>
                <a:lnTo>
                  <a:pt x="573" y="1474"/>
                </a:lnTo>
                <a:lnTo>
                  <a:pt x="561" y="1464"/>
                </a:lnTo>
                <a:lnTo>
                  <a:pt x="550" y="1454"/>
                </a:lnTo>
                <a:lnTo>
                  <a:pt x="539" y="1444"/>
                </a:lnTo>
                <a:lnTo>
                  <a:pt x="528" y="1435"/>
                </a:lnTo>
                <a:lnTo>
                  <a:pt x="518" y="1425"/>
                </a:lnTo>
                <a:lnTo>
                  <a:pt x="507" y="1415"/>
                </a:lnTo>
                <a:lnTo>
                  <a:pt x="496" y="1406"/>
                </a:lnTo>
                <a:lnTo>
                  <a:pt x="486" y="1396"/>
                </a:lnTo>
                <a:lnTo>
                  <a:pt x="475" y="1385"/>
                </a:lnTo>
                <a:lnTo>
                  <a:pt x="465" y="1375"/>
                </a:lnTo>
                <a:lnTo>
                  <a:pt x="455" y="1364"/>
                </a:lnTo>
                <a:lnTo>
                  <a:pt x="445" y="1353"/>
                </a:lnTo>
                <a:lnTo>
                  <a:pt x="434" y="1342"/>
                </a:lnTo>
                <a:lnTo>
                  <a:pt x="424" y="1330"/>
                </a:lnTo>
                <a:lnTo>
                  <a:pt x="414" y="1318"/>
                </a:lnTo>
                <a:lnTo>
                  <a:pt x="404" y="1306"/>
                </a:lnTo>
                <a:lnTo>
                  <a:pt x="394" y="1293"/>
                </a:lnTo>
                <a:lnTo>
                  <a:pt x="384" y="1279"/>
                </a:lnTo>
                <a:lnTo>
                  <a:pt x="374" y="1265"/>
                </a:lnTo>
                <a:lnTo>
                  <a:pt x="364" y="1250"/>
                </a:lnTo>
                <a:lnTo>
                  <a:pt x="354" y="1234"/>
                </a:lnTo>
                <a:lnTo>
                  <a:pt x="343" y="1217"/>
                </a:lnTo>
                <a:lnTo>
                  <a:pt x="333" y="1198"/>
                </a:lnTo>
                <a:lnTo>
                  <a:pt x="323" y="1179"/>
                </a:lnTo>
                <a:lnTo>
                  <a:pt x="312" y="1159"/>
                </a:lnTo>
                <a:lnTo>
                  <a:pt x="302" y="1139"/>
                </a:lnTo>
                <a:lnTo>
                  <a:pt x="292" y="1118"/>
                </a:lnTo>
                <a:lnTo>
                  <a:pt x="281" y="1097"/>
                </a:lnTo>
                <a:lnTo>
                  <a:pt x="271" y="1075"/>
                </a:lnTo>
                <a:lnTo>
                  <a:pt x="260" y="1053"/>
                </a:lnTo>
                <a:lnTo>
                  <a:pt x="250" y="1030"/>
                </a:lnTo>
                <a:lnTo>
                  <a:pt x="240" y="1008"/>
                </a:lnTo>
                <a:lnTo>
                  <a:pt x="229" y="984"/>
                </a:lnTo>
                <a:lnTo>
                  <a:pt x="218" y="961"/>
                </a:lnTo>
                <a:lnTo>
                  <a:pt x="208" y="937"/>
                </a:lnTo>
                <a:lnTo>
                  <a:pt x="197" y="913"/>
                </a:lnTo>
                <a:lnTo>
                  <a:pt x="187" y="889"/>
                </a:lnTo>
                <a:lnTo>
                  <a:pt x="176" y="864"/>
                </a:lnTo>
                <a:lnTo>
                  <a:pt x="166" y="840"/>
                </a:lnTo>
                <a:lnTo>
                  <a:pt x="155" y="815"/>
                </a:lnTo>
                <a:lnTo>
                  <a:pt x="144" y="791"/>
                </a:lnTo>
                <a:lnTo>
                  <a:pt x="134" y="766"/>
                </a:lnTo>
                <a:lnTo>
                  <a:pt x="123" y="742"/>
                </a:lnTo>
                <a:lnTo>
                  <a:pt x="113" y="717"/>
                </a:lnTo>
                <a:lnTo>
                  <a:pt x="102" y="693"/>
                </a:lnTo>
                <a:lnTo>
                  <a:pt x="91" y="669"/>
                </a:lnTo>
              </a:path>
            </a:pathLst>
          </a:custGeom>
          <a:noFill/>
          <a:ln w="269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6848" name="Oval 16"/>
          <p:cNvSpPr>
            <a:spLocks noChangeArrowheads="1"/>
          </p:cNvSpPr>
          <p:nvPr/>
        </p:nvSpPr>
        <p:spPr bwMode="auto">
          <a:xfrm>
            <a:off x="6086475" y="4600575"/>
            <a:ext cx="173038" cy="165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8715404" y="5000636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-6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72198" y="50006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-4</a:t>
            </a:r>
            <a:endParaRPr lang="pt-B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aixaDeTexto 24"/>
          <p:cNvSpPr txBox="1"/>
          <p:nvPr/>
        </p:nvSpPr>
        <p:spPr>
          <a:xfrm>
            <a:off x="6000760" y="1483656"/>
            <a:ext cx="2214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VOLUME</a:t>
            </a:r>
            <a:endParaRPr lang="pt-BR" sz="9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858016" y="4857760"/>
            <a:ext cx="1571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PRESSÃO PLEURAL</a:t>
            </a:r>
            <a:endParaRPr lang="pt-BR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Volumes e Capacida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85316"/>
            <a:ext cx="5857916" cy="477268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Volumes e </a:t>
            </a:r>
            <a:r>
              <a:rPr lang="en-US" dirty="0" err="1" smtClean="0">
                <a:latin typeface="Comic Sans MS" pitchFamily="66" charset="0"/>
              </a:rPr>
              <a:t>Capacidades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Pulmonares</a:t>
            </a:r>
            <a:r>
              <a:rPr lang="en-US" dirty="0" smtClean="0">
                <a:latin typeface="Comic Sans MS" pitchFamily="66" charset="0"/>
              </a:rPr>
              <a:t>…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57488" y="2071678"/>
            <a:ext cx="3714776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Comic Sans MS" pitchFamily="66" charset="0"/>
              </a:rPr>
              <a:t>ESPAÇO MORTO ANATÔMICO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488" y="3637666"/>
            <a:ext cx="3714776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Comic Sans MS" pitchFamily="66" charset="0"/>
              </a:rPr>
              <a:t>ESPAÇO MORTO ALVEOLAR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57488" y="5066426"/>
            <a:ext cx="3714776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Comic Sans MS" pitchFamily="66" charset="0"/>
              </a:rPr>
              <a:t>ESPAÇO MORTO</a:t>
            </a:r>
            <a:r>
              <a:rPr lang="pt-BR" sz="3200" dirty="0">
                <a:latin typeface="Comic Sans MS" pitchFamily="66" charset="0"/>
              </a:rPr>
              <a:t> </a:t>
            </a:r>
            <a:r>
              <a:rPr lang="pt-BR" sz="3200" dirty="0" smtClean="0">
                <a:latin typeface="Comic Sans MS" pitchFamily="66" charset="0"/>
              </a:rPr>
              <a:t>FISIOLÓGICO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81578"/>
            <a:ext cx="2031991" cy="21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2.bp.blogspot.com/_prDEtkGfq-k/TEIrM3KCKxI/AAAAAAAABKg/_mZQAbwla34/s1600/pulmao+anatom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8929" y="3228607"/>
            <a:ext cx="4414839" cy="3343665"/>
          </a:xfrm>
          <a:prstGeom prst="rect">
            <a:avLst/>
          </a:prstGeom>
          <a:noFill/>
        </p:spPr>
      </p:pic>
      <p:pic>
        <p:nvPicPr>
          <p:cNvPr id="10" name="Picture 4" descr="http://2.bp.blogspot.com/_prDEtkGfq-k/TEIrM3KCKxI/AAAAAAAABKg/_mZQAbwla34/s1600/pulmao+anatom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4414839" cy="334366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4330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7" grpId="0" animBg="1"/>
      <p:bldP spid="7" grpId="1" animBg="1"/>
      <p:bldP spid="7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un0Wr_Bhjuo/Sm-9h7lMMZI/AAAAAAAAAEE/7a7sBH88SYE/s400/Espiromet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81" y="2214554"/>
            <a:ext cx="5310225" cy="3982669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Volumes e </a:t>
            </a:r>
            <a:r>
              <a:rPr lang="en-US" dirty="0" err="1" smtClean="0">
                <a:latin typeface="Comic Sans MS" pitchFamily="66" charset="0"/>
              </a:rPr>
              <a:t>Capacidades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Pulmonares</a:t>
            </a:r>
            <a:r>
              <a:rPr lang="en-US" dirty="0" smtClean="0">
                <a:latin typeface="Comic Sans MS" pitchFamily="66" charset="0"/>
              </a:rPr>
              <a:t>… ESPIROMETRIA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240520115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14" y="2214554"/>
            <a:ext cx="6932080" cy="442915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Volumes e </a:t>
            </a:r>
            <a:r>
              <a:rPr lang="en-US" dirty="0" err="1" smtClean="0">
                <a:latin typeface="Comic Sans MS" pitchFamily="66" charset="0"/>
              </a:rPr>
              <a:t>Capacidades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Pulmonares</a:t>
            </a:r>
            <a:r>
              <a:rPr lang="en-US" dirty="0" smtClean="0">
                <a:latin typeface="Comic Sans MS" pitchFamily="66" charset="0"/>
              </a:rPr>
              <a:t>… ESPIROMETRIA x </a:t>
            </a:r>
            <a:r>
              <a:rPr lang="en-US" sz="1800" dirty="0" err="1" smtClean="0">
                <a:latin typeface="Comic Sans MS" pitchFamily="66" charset="0"/>
              </a:rPr>
              <a:t>outros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exames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23" descr="Curva espirometric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643049"/>
            <a:ext cx="4143404" cy="489025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ESPIROMETRIA - </a:t>
            </a:r>
            <a:r>
              <a:rPr lang="en-US" dirty="0" err="1" smtClean="0">
                <a:latin typeface="Comic Sans MS" pitchFamily="66" charset="0"/>
              </a:rPr>
              <a:t>Procedimento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1928802"/>
            <a:ext cx="3929090" cy="40011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omic Sans MS" pitchFamily="66" charset="0"/>
              </a:rPr>
              <a:t>1º RESPIRA NORMALMENTE</a:t>
            </a:r>
            <a:endParaRPr lang="pt-BR" sz="2000" b="1" dirty="0"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596" y="3362926"/>
            <a:ext cx="3929090" cy="101566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omic Sans MS" pitchFamily="66" charset="0"/>
              </a:rPr>
              <a:t>2º INSPIRAÇÃO MÁXIMA</a:t>
            </a:r>
          </a:p>
          <a:p>
            <a:r>
              <a:rPr lang="pt-BR" sz="2000" b="1" dirty="0" smtClean="0">
                <a:latin typeface="Comic Sans MS" pitchFamily="66" charset="0"/>
              </a:rPr>
              <a:t>CAPACIDADE PULMONAR TOTAL</a:t>
            </a:r>
            <a:endParaRPr lang="pt-BR" sz="2000" b="1" dirty="0"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5384085"/>
            <a:ext cx="3929090" cy="707886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omic Sans MS" pitchFamily="66" charset="0"/>
              </a:rPr>
              <a:t>3º EXPIRAÇÃO MÁXIMA </a:t>
            </a:r>
          </a:p>
          <a:p>
            <a:r>
              <a:rPr lang="pt-BR" sz="2000" b="1" dirty="0" smtClean="0">
                <a:latin typeface="Comic Sans MS" pitchFamily="66" charset="0"/>
              </a:rPr>
              <a:t>DURANTE 6 SEGUNDOS</a:t>
            </a:r>
            <a:endParaRPr lang="pt-B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42976" y="1857364"/>
            <a:ext cx="142876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NORMAL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327398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VEF</a:t>
            </a:r>
            <a:r>
              <a:rPr lang="pt-BR" b="1" baseline="-25000" dirty="0" smtClean="0">
                <a:latin typeface="Comic Sans MS" pitchFamily="66" charset="0"/>
              </a:rPr>
              <a:t>1</a:t>
            </a:r>
            <a:r>
              <a:rPr lang="pt-BR" b="1" dirty="0" smtClean="0">
                <a:latin typeface="Comic Sans MS" pitchFamily="66" charset="0"/>
              </a:rPr>
              <a:t> = 80 – 100%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1472" y="255960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CPT = NORMAL (5800mL)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1472" y="400050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CVF = 80 – 100%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1472" y="471488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VEF</a:t>
            </a:r>
            <a:r>
              <a:rPr lang="pt-BR" b="1" baseline="-25000" dirty="0" smtClean="0">
                <a:latin typeface="Comic Sans MS" pitchFamily="66" charset="0"/>
              </a:rPr>
              <a:t>1</a:t>
            </a:r>
            <a:r>
              <a:rPr lang="pt-BR" b="1" dirty="0" smtClean="0">
                <a:latin typeface="Comic Sans MS" pitchFamily="66" charset="0"/>
              </a:rPr>
              <a:t> / CVF = 80 – 100%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1472" y="535782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FEF</a:t>
            </a:r>
            <a:r>
              <a:rPr lang="pt-BR" b="1" baseline="-25000" dirty="0" smtClean="0">
                <a:latin typeface="Comic Sans MS" pitchFamily="66" charset="0"/>
              </a:rPr>
              <a:t>25 – 75% </a:t>
            </a:r>
            <a:r>
              <a:rPr lang="pt-BR" b="1" dirty="0" smtClean="0">
                <a:latin typeface="Comic Sans MS" pitchFamily="66" charset="0"/>
              </a:rPr>
              <a:t>= 80 – 100%</a:t>
            </a:r>
            <a:endParaRPr lang="pt-BR" b="1" dirty="0">
              <a:latin typeface="Comic Sans MS" pitchFamily="66" charset="0"/>
            </a:endParaRPr>
          </a:p>
        </p:txBody>
      </p:sp>
      <p:pic>
        <p:nvPicPr>
          <p:cNvPr id="12" name="Espaço Reservado para Conteúdo 23" descr="Curva espirometric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928802"/>
            <a:ext cx="2905334" cy="3429024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ESPIROMETRIA - </a:t>
            </a:r>
            <a:r>
              <a:rPr lang="en-US" dirty="0" err="1" smtClean="0"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357554" y="3429000"/>
            <a:ext cx="528641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itchFamily="66" charset="0"/>
              </a:rPr>
              <a:t>EM ADULTOS: DECLÍNIO ANUAL DO VEF</a:t>
            </a:r>
            <a:r>
              <a:rPr lang="pt-BR" sz="1600" b="1" baseline="-25000" dirty="0" smtClean="0">
                <a:latin typeface="Comic Sans MS" pitchFamily="66" charset="0"/>
              </a:rPr>
              <a:t>1</a:t>
            </a:r>
          </a:p>
          <a:p>
            <a:endParaRPr lang="pt-BR" sz="800" b="1" dirty="0" smtClean="0">
              <a:latin typeface="Comic Sans MS" pitchFamily="66" charset="0"/>
            </a:endParaRPr>
          </a:p>
          <a:p>
            <a:r>
              <a:rPr lang="pt-BR" sz="1600" b="1" dirty="0" smtClean="0">
                <a:latin typeface="Comic Sans MS" pitchFamily="66" charset="0"/>
              </a:rPr>
              <a:t>	30mL/ANO = NORMAL</a:t>
            </a:r>
          </a:p>
          <a:p>
            <a:r>
              <a:rPr lang="pt-BR" sz="1600" b="1" dirty="0" smtClean="0">
                <a:latin typeface="Comic Sans MS" pitchFamily="66" charset="0"/>
              </a:rPr>
              <a:t>	SUPERIOR 50 mL/ANO = ANORMAL</a:t>
            </a:r>
            <a:endParaRPr lang="pt-BR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ESPIROMETRIA –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Resultados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esperados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doença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dremerson.site.med.br/fmfiles/index.asp/::XPR4RXY::/dp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4949606" cy="371477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42976" y="2500306"/>
            <a:ext cx="1928826" cy="369332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OBSTRUTIVAS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2975" y="5072074"/>
            <a:ext cx="1857389" cy="369332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RESTRITIVAS</a:t>
            </a:r>
            <a:endParaRPr lang="pt-BR" b="1" dirty="0">
              <a:latin typeface="Comic Sans MS" pitchFamily="66" charset="0"/>
            </a:endParaRPr>
          </a:p>
        </p:txBody>
      </p:sp>
      <p:pic>
        <p:nvPicPr>
          <p:cNvPr id="1028" name="Picture 4" descr="http://saude.culturamix.com/blog/wp-content/uploads/2010/04/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00306"/>
            <a:ext cx="4747316" cy="3714776"/>
          </a:xfrm>
          <a:prstGeom prst="rect">
            <a:avLst/>
          </a:prstGeom>
          <a:noFill/>
        </p:spPr>
      </p:pic>
      <p:pic>
        <p:nvPicPr>
          <p:cNvPr id="9" name="Picture 5" descr="G:\DCIM\101MSDCF\DSC02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Usuario\Desktop\cubaliv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25395"/>
            <a:ext cx="5715040" cy="7626361"/>
          </a:xfrm>
          <a:prstGeom prst="rect">
            <a:avLst/>
          </a:prstGeom>
          <a:noFill/>
        </p:spPr>
      </p:pic>
      <p:pic>
        <p:nvPicPr>
          <p:cNvPr id="1028" name="Picture 4" descr="http://2.bp.blogspot.com/-RTgx0AbM8f0/UAR1uE67PbI/AAAAAAAAD6Q/geSgBocBMwI/s1600/Sem%2Bt%25C3%25ADtulo%2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41348">
            <a:off x="5836189" y="916158"/>
            <a:ext cx="3408123" cy="1643074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TQcQbdKBFVLHWL-GdM24_Tg8jBps9gsanr2-LmCi9FCek8EEP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86178">
            <a:off x="6319062" y="375361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728" y="1643050"/>
            <a:ext cx="1928826" cy="369332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OBSTRUTIVAS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86444" y="1643050"/>
            <a:ext cx="1857389" cy="369332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RESTRITIVAS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7224" y="28453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CPT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7224" y="35597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VEF</a:t>
            </a:r>
            <a:r>
              <a:rPr lang="pt-BR" baseline="-25000" dirty="0" smtClean="0">
                <a:latin typeface="Comic Sans MS" pitchFamily="66" charset="0"/>
              </a:rPr>
              <a:t>1</a:t>
            </a:r>
            <a:endParaRPr lang="pt-BR" baseline="-25000" dirty="0"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7224" y="43455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CVF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57224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VEF</a:t>
            </a:r>
            <a:r>
              <a:rPr lang="pt-BR" baseline="-25000" dirty="0" smtClean="0">
                <a:latin typeface="Comic Sans MS" pitchFamily="66" charset="0"/>
              </a:rPr>
              <a:t>1</a:t>
            </a:r>
            <a:r>
              <a:rPr lang="pt-BR" dirty="0" smtClean="0">
                <a:latin typeface="Comic Sans MS" pitchFamily="66" charset="0"/>
              </a:rPr>
              <a:t> / CVF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57224" y="57743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FEF</a:t>
            </a:r>
            <a:r>
              <a:rPr lang="pt-BR" baseline="-25000" dirty="0" smtClean="0">
                <a:latin typeface="Comic Sans MS" pitchFamily="66" charset="0"/>
              </a:rPr>
              <a:t>25-75%</a:t>
            </a:r>
            <a:endParaRPr lang="pt-BR" baseline="-25000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00562" y="28453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CPT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00562" y="35597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VEF</a:t>
            </a:r>
            <a:r>
              <a:rPr lang="pt-BR" baseline="-25000" dirty="0" smtClean="0">
                <a:latin typeface="Comic Sans MS" pitchFamily="66" charset="0"/>
              </a:rPr>
              <a:t>1</a:t>
            </a:r>
            <a:endParaRPr lang="pt-BR" baseline="-25000" dirty="0">
              <a:latin typeface="Comic Sans MS" pitchFamily="66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00562" y="43455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CVF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00562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VEF</a:t>
            </a:r>
            <a:r>
              <a:rPr lang="pt-BR" baseline="-25000" dirty="0" smtClean="0">
                <a:latin typeface="Comic Sans MS" pitchFamily="66" charset="0"/>
              </a:rPr>
              <a:t>1</a:t>
            </a:r>
            <a:r>
              <a:rPr lang="pt-BR" dirty="0" smtClean="0">
                <a:latin typeface="Comic Sans MS" pitchFamily="66" charset="0"/>
              </a:rPr>
              <a:t> / CVF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00562" y="57864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FEF</a:t>
            </a:r>
            <a:r>
              <a:rPr lang="pt-BR" baseline="-25000" dirty="0" smtClean="0">
                <a:latin typeface="Comic Sans MS" pitchFamily="66" charset="0"/>
              </a:rPr>
              <a:t>25-75%</a:t>
            </a:r>
            <a:endParaRPr lang="pt-BR" baseline="-25000" dirty="0">
              <a:latin typeface="Comic Sans MS" pitchFamily="66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190501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3214686"/>
            <a:ext cx="2000263" cy="10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de seta reta 17"/>
          <p:cNvCxnSpPr/>
          <p:nvPr/>
        </p:nvCxnSpPr>
        <p:spPr>
          <a:xfrm rot="5400000" flipH="1" flipV="1">
            <a:off x="1713686" y="3000372"/>
            <a:ext cx="28654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1688285" y="3751265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1679555" y="453708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>
            <a:off x="2322497" y="525146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>
            <a:off x="2045475" y="596584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5260185" y="3026567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5400000">
            <a:off x="5260185" y="3740947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>
            <a:off x="5251455" y="4537083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gual 25"/>
          <p:cNvSpPr/>
          <p:nvPr/>
        </p:nvSpPr>
        <p:spPr>
          <a:xfrm>
            <a:off x="6000760" y="5072074"/>
            <a:ext cx="571504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 rot="5400000">
            <a:off x="5608645" y="5955525"/>
            <a:ext cx="346872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1929588" y="4071148"/>
            <a:ext cx="485778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ESPIROMETRIA – </a:t>
            </a:r>
            <a:r>
              <a:rPr lang="en-US" dirty="0" err="1" smtClean="0">
                <a:latin typeface="Comic Sans MS" pitchFamily="66" charset="0"/>
              </a:rPr>
              <a:t>Resultados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esperados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doença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32" y="42832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 pitchFamily="66" charset="0"/>
              </a:rPr>
              <a:t>Acessem</a:t>
            </a:r>
            <a:r>
              <a:rPr lang="en-US" sz="3200" b="1" dirty="0" smtClean="0">
                <a:latin typeface="Comic Sans MS" pitchFamily="66" charset="0"/>
              </a:rPr>
              <a:t> o site do </a:t>
            </a:r>
            <a:r>
              <a:rPr lang="en-US" sz="3200" b="1" dirty="0" err="1" smtClean="0">
                <a:latin typeface="Comic Sans MS" pitchFamily="66" charset="0"/>
              </a:rPr>
              <a:t>grupo</a:t>
            </a:r>
            <a:r>
              <a:rPr lang="en-US" sz="3200" b="1" dirty="0" smtClean="0">
                <a:latin typeface="Comic Sans MS" pitchFamily="66" charset="0"/>
              </a:rPr>
              <a:t>,</a:t>
            </a:r>
          </a:p>
          <a:p>
            <a:endParaRPr lang="en-US" sz="3200" b="1" dirty="0">
              <a:latin typeface="Comic Sans MS" pitchFamily="66" charset="0"/>
              <a:hlinkClick r:id="rId2"/>
            </a:endParaRPr>
          </a:p>
          <a:p>
            <a:pPr algn="ctr"/>
            <a:r>
              <a:rPr lang="en-US" sz="3200" b="1" dirty="0" smtClean="0">
                <a:latin typeface="Comic Sans MS" pitchFamily="66" charset="0"/>
                <a:hlinkClick r:id="rId2"/>
              </a:rPr>
              <a:t>www.fisiologiaucs.webnode.com</a:t>
            </a:r>
            <a:endParaRPr lang="en-US" sz="3200" b="1" dirty="0" smtClean="0">
              <a:latin typeface="Comic Sans MS" pitchFamily="66" charset="0"/>
            </a:endParaRPr>
          </a:p>
          <a:p>
            <a:pPr algn="ctr"/>
            <a:endParaRPr lang="en-US" sz="3200" b="1" dirty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Aula </a:t>
            </a:r>
            <a:r>
              <a:rPr lang="en-US" sz="2800" b="1" dirty="0" err="1" smtClean="0">
                <a:latin typeface="Comic Sans MS" pitchFamily="66" charset="0"/>
              </a:rPr>
              <a:t>em</a:t>
            </a:r>
            <a:r>
              <a:rPr lang="en-US" sz="2800" b="1" dirty="0" smtClean="0">
                <a:latin typeface="Comic Sans MS" pitchFamily="66" charset="0"/>
              </a:rPr>
              <a:t> .</a:t>
            </a:r>
            <a:r>
              <a:rPr lang="en-US" sz="2800" b="1" dirty="0" err="1" smtClean="0">
                <a:latin typeface="Comic Sans MS" pitchFamily="66" charset="0"/>
              </a:rPr>
              <a:t>ppt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disponível</a:t>
            </a:r>
            <a:r>
              <a:rPr lang="en-US" sz="2800" b="1" dirty="0" smtClean="0">
                <a:latin typeface="Comic Sans MS" pitchFamily="66" charset="0"/>
              </a:rPr>
              <a:t>;</a:t>
            </a:r>
          </a:p>
          <a:p>
            <a:r>
              <a:rPr lang="en-US" sz="2800" b="1" dirty="0" err="1" smtClean="0">
                <a:latin typeface="Comic Sans MS" pitchFamily="66" charset="0"/>
              </a:rPr>
              <a:t>Exercícios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para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revisão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matéria</a:t>
            </a:r>
            <a:r>
              <a:rPr lang="en-US" sz="2800" b="1" dirty="0" smtClean="0">
                <a:latin typeface="Comic Sans MS" pitchFamily="66" charset="0"/>
              </a:rPr>
              <a:t>;</a:t>
            </a:r>
          </a:p>
          <a:p>
            <a:r>
              <a:rPr lang="en-US" sz="2800" b="1" dirty="0" err="1" smtClean="0">
                <a:latin typeface="Comic Sans MS" pitchFamily="66" charset="0"/>
              </a:rPr>
              <a:t>Contato</a:t>
            </a:r>
            <a:r>
              <a:rPr lang="en-US" sz="2800" b="1" dirty="0" smtClean="0">
                <a:latin typeface="Comic Sans MS" pitchFamily="66" charset="0"/>
              </a:rPr>
              <a:t> dos </a:t>
            </a:r>
            <a:r>
              <a:rPr lang="en-US" sz="2800" b="1" dirty="0" err="1" smtClean="0">
                <a:latin typeface="Comic Sans MS" pitchFamily="66" charset="0"/>
              </a:rPr>
              <a:t>monitores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para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eventuais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dúvidas</a:t>
            </a:r>
            <a:r>
              <a:rPr lang="en-US" sz="2800" b="1" dirty="0" smtClean="0">
                <a:latin typeface="Comic Sans MS" pitchFamily="66" charset="0"/>
              </a:rPr>
              <a:t>;</a:t>
            </a:r>
          </a:p>
          <a:p>
            <a:r>
              <a:rPr lang="en-US" sz="2800" b="1" dirty="0" err="1" smtClean="0">
                <a:latin typeface="Comic Sans MS" pitchFamily="66" charset="0"/>
              </a:rPr>
              <a:t>Novidades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pesquisa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em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fisiologia</a:t>
            </a:r>
            <a:r>
              <a:rPr lang="en-US" sz="2800" b="1" dirty="0" smtClean="0">
                <a:latin typeface="Comic Sans MS" pitchFamily="66" charset="0"/>
              </a:rPr>
              <a:t>;</a:t>
            </a:r>
          </a:p>
          <a:p>
            <a:endParaRPr lang="en-US" sz="3200" b="1" dirty="0" smtClean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E </a:t>
            </a:r>
            <a:r>
              <a:rPr lang="en-US" sz="3200" b="1" dirty="0" err="1" smtClean="0">
                <a:latin typeface="Comic Sans MS" pitchFamily="66" charset="0"/>
              </a:rPr>
              <a:t>muito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mais</a:t>
            </a:r>
            <a:r>
              <a:rPr lang="en-US" sz="3200" b="1" dirty="0" smtClean="0">
                <a:latin typeface="Comic Sans MS" pitchFamily="66" charset="0"/>
              </a:rPr>
              <a:t>…</a:t>
            </a:r>
          </a:p>
          <a:p>
            <a:endParaRPr lang="en-US" sz="2400" dirty="0" smtClean="0">
              <a:latin typeface="Berlin Sans FB Demi" pitchFamily="34" charset="0"/>
            </a:endParaRPr>
          </a:p>
          <a:p>
            <a:endParaRPr lang="pt-BR" sz="2800" dirty="0">
              <a:latin typeface="Berlin Sans FB Demi" pitchFamily="34" charset="0"/>
            </a:endParaRPr>
          </a:p>
        </p:txBody>
      </p:sp>
      <p:pic>
        <p:nvPicPr>
          <p:cNvPr id="6" name="Picture 3" descr="C:\Users\Usuario\AppData\Local\Microsoft\Windows Live Mail\WLMDSS.tmp\WLM3DEA.tmp\logotipo fisio geral_ver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00570"/>
            <a:ext cx="3071834" cy="1946565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omic Sans MS" pitchFamily="66" charset="0"/>
              </a:rPr>
              <a:t>Desafios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hoje</a:t>
            </a:r>
            <a:r>
              <a:rPr lang="en-US" dirty="0" smtClean="0">
                <a:latin typeface="Comic Sans MS" pitchFamily="66" charset="0"/>
              </a:rPr>
              <a:t>?!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57364"/>
            <a:ext cx="8301038" cy="1071570"/>
          </a:xfr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3600" dirty="0" smtClean="0">
                <a:latin typeface="Comic Sans MS" pitchFamily="66" charset="0"/>
              </a:rPr>
              <a:t>1. </a:t>
            </a:r>
            <a:r>
              <a:rPr lang="en-US" sz="3600" dirty="0" err="1" smtClean="0">
                <a:latin typeface="Comic Sans MS" pitchFamily="66" charset="0"/>
              </a:rPr>
              <a:t>Rever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os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mecanismos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ventilação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mecânica</a:t>
            </a:r>
            <a:r>
              <a:rPr lang="en-US" sz="3600" dirty="0" smtClean="0">
                <a:latin typeface="Comic Sans MS" pitchFamily="66" charset="0"/>
              </a:rPr>
              <a:t>????</a:t>
            </a:r>
          </a:p>
          <a:p>
            <a:pPr marL="514350" indent="-514350" algn="just"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 marL="514350" indent="-514350" algn="just">
              <a:buAutoNum type="arabicPeriod"/>
            </a:pPr>
            <a:endParaRPr lang="en-US" sz="3600" dirty="0" smtClean="0"/>
          </a:p>
          <a:p>
            <a:pPr marL="514350" indent="-514350" algn="just">
              <a:buAutoNum type="arabicPeriod"/>
            </a:pPr>
            <a:endParaRPr lang="pt-BR" sz="36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14366" y="3357562"/>
            <a:ext cx="8301038" cy="107157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 algn="just">
              <a:spcBef>
                <a:spcPct val="20000"/>
              </a:spcBef>
            </a:pPr>
            <a:r>
              <a:rPr lang="en-US" sz="3600" dirty="0" smtClean="0">
                <a:latin typeface="Comic Sans MS" pitchFamily="66" charset="0"/>
              </a:rPr>
              <a:t>2. </a:t>
            </a:r>
            <a:r>
              <a:rPr lang="en-US" sz="3600" dirty="0" err="1" smtClean="0">
                <a:latin typeface="Comic Sans MS" pitchFamily="66" charset="0"/>
              </a:rPr>
              <a:t>Avaliar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os</a:t>
            </a:r>
            <a:r>
              <a:rPr lang="en-US" sz="3600" dirty="0" smtClean="0">
                <a:latin typeface="Comic Sans MS" pitchFamily="66" charset="0"/>
              </a:rPr>
              <a:t> volumes e </a:t>
            </a:r>
            <a:r>
              <a:rPr lang="en-US" sz="3600" dirty="0" err="1" smtClean="0">
                <a:latin typeface="Comic Sans MS" pitchFamily="66" charset="0"/>
              </a:rPr>
              <a:t>capacidades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pulmonares</a:t>
            </a:r>
            <a:r>
              <a:rPr lang="en-US" sz="3600" dirty="0" smtClean="0">
                <a:latin typeface="Comic Sans MS" pitchFamily="66" charset="0"/>
              </a:rPr>
              <a:t>????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14366" y="4786322"/>
            <a:ext cx="8301038" cy="15716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spcBef>
                <a:spcPct val="20000"/>
              </a:spcBef>
            </a:pPr>
            <a:r>
              <a:rPr lang="en-US" sz="3600" dirty="0" smtClean="0">
                <a:latin typeface="Comic Sans MS" pitchFamily="66" charset="0"/>
              </a:rPr>
              <a:t>3. </a:t>
            </a:r>
            <a:r>
              <a:rPr lang="en-US" sz="3300" b="1" dirty="0" err="1" smtClean="0">
                <a:latin typeface="Comic Sans MS" pitchFamily="66" charset="0"/>
              </a:rPr>
              <a:t>Prática</a:t>
            </a:r>
            <a:r>
              <a:rPr lang="en-US" sz="3300" b="1" dirty="0" smtClean="0">
                <a:latin typeface="Comic Sans MS" pitchFamily="66" charset="0"/>
              </a:rPr>
              <a:t>: </a:t>
            </a:r>
            <a:r>
              <a:rPr lang="en-US" sz="3300" b="1" dirty="0" err="1" smtClean="0">
                <a:latin typeface="Comic Sans MS" pitchFamily="66" charset="0"/>
              </a:rPr>
              <a:t>discutir</a:t>
            </a:r>
            <a:r>
              <a:rPr lang="en-US" sz="3300" b="1" dirty="0" smtClean="0">
                <a:latin typeface="Comic Sans MS" pitchFamily="66" charset="0"/>
              </a:rPr>
              <a:t> </a:t>
            </a:r>
            <a:r>
              <a:rPr lang="en-US" sz="3300" b="1" dirty="0" err="1" smtClean="0">
                <a:latin typeface="Comic Sans MS" pitchFamily="66" charset="0"/>
              </a:rPr>
              <a:t>os</a:t>
            </a:r>
            <a:r>
              <a:rPr lang="en-US" sz="3300" b="1" dirty="0" smtClean="0">
                <a:latin typeface="Comic Sans MS" pitchFamily="66" charset="0"/>
              </a:rPr>
              <a:t> </a:t>
            </a:r>
            <a:r>
              <a:rPr lang="en-US" sz="3300" b="1" dirty="0" err="1" smtClean="0">
                <a:latin typeface="Comic Sans MS" pitchFamily="66" charset="0"/>
              </a:rPr>
              <a:t>achados</a:t>
            </a:r>
            <a:r>
              <a:rPr lang="en-US" sz="3300" b="1" dirty="0" smtClean="0">
                <a:latin typeface="Comic Sans MS" pitchFamily="66" charset="0"/>
              </a:rPr>
              <a:t> </a:t>
            </a:r>
            <a:r>
              <a:rPr lang="en-US" sz="3300" b="1" dirty="0" err="1" smtClean="0">
                <a:latin typeface="Comic Sans MS" pitchFamily="66" charset="0"/>
              </a:rPr>
              <a:t>espirométricos</a:t>
            </a:r>
            <a:r>
              <a:rPr lang="en-US" sz="3300" b="1" dirty="0" smtClean="0">
                <a:latin typeface="Comic Sans MS" pitchFamily="66" charset="0"/>
              </a:rPr>
              <a:t>; (VAMOS VER AGORA….)</a:t>
            </a:r>
          </a:p>
          <a:p>
            <a:pPr marL="514350" indent="-514350" algn="just">
              <a:spcBef>
                <a:spcPct val="20000"/>
              </a:spcBef>
            </a:pP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156674" name="Picture 2" descr="http://noticias.r7.com/blogs/nicolau-marmo/files/2013/04/Desaf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4429156" cy="4473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ATIVIDADE PRÁTICA LEGAL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ESPIROMETRIA!!!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29698" name="Picture 2" descr="http://3.bp.blogspot.com/-eoCfEPRJ934/T0qVGYBJFMI/AAAAAAAAAZU/yyNClo8dnZo/s1600/feliz_busca_felicid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786446" cy="4339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2" y="50004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REFERÊNCIA BIBLIOGRÁFICA…</a:t>
            </a:r>
            <a:endParaRPr lang="pt-BR" sz="32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1415465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pt-BR" sz="2800" dirty="0">
              <a:latin typeface="Berlin Sans FB Dem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1415465"/>
            <a:ext cx="87154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b="1" dirty="0" smtClean="0">
                <a:latin typeface="Comic Sans MS" pitchFamily="66" charset="0"/>
              </a:rPr>
              <a:t>FALAVIGNA, </a:t>
            </a:r>
            <a:r>
              <a:rPr lang="pt-BR" b="1" dirty="0" err="1" smtClean="0">
                <a:latin typeface="Comic Sans MS" pitchFamily="66" charset="0"/>
              </a:rPr>
              <a:t>Asdrubal</a:t>
            </a:r>
            <a:r>
              <a:rPr lang="pt-BR" b="1" dirty="0" smtClean="0">
                <a:latin typeface="Comic Sans MS" pitchFamily="66" charset="0"/>
              </a:rPr>
              <a:t>; SCHENKEL, Paulo Cavalheiro. Fisiologia prática. Caxias do Sul: </a:t>
            </a:r>
            <a:r>
              <a:rPr lang="pt-BR" b="1" dirty="0" err="1" smtClean="0">
                <a:latin typeface="Comic Sans MS" pitchFamily="66" charset="0"/>
              </a:rPr>
              <a:t>Educs</a:t>
            </a:r>
            <a:r>
              <a:rPr lang="pt-BR" b="1" dirty="0" smtClean="0">
                <a:latin typeface="Comic Sans MS" pitchFamily="66" charset="0"/>
              </a:rPr>
              <a:t>, 2010.</a:t>
            </a:r>
          </a:p>
          <a:p>
            <a:pPr marL="514350" indent="-514350" algn="just">
              <a:buFont typeface="+mj-lt"/>
              <a:buAutoNum type="arabicPeriod"/>
            </a:pPr>
            <a:endParaRPr lang="pt-BR" b="1" dirty="0" smtClean="0">
              <a:latin typeface="Comic Sans MS" pitchFamily="66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>
                <a:latin typeface="Comic Sans MS" pitchFamily="66" charset="0"/>
              </a:rPr>
              <a:t>RAFF, </a:t>
            </a:r>
            <a:r>
              <a:rPr lang="pt-BR" b="1" dirty="0" err="1" smtClean="0">
                <a:latin typeface="Comic Sans MS" pitchFamily="66" charset="0"/>
              </a:rPr>
              <a:t>Hershel</a:t>
            </a:r>
            <a:r>
              <a:rPr lang="pt-BR" b="1" dirty="0" smtClean="0">
                <a:latin typeface="Comic Sans MS" pitchFamily="66" charset="0"/>
              </a:rPr>
              <a:t>; LEVITZKY, Michael. Fisiologia médica: Uma abordagem integrada. Porto Alegre: </a:t>
            </a:r>
            <a:r>
              <a:rPr lang="pt-BR" b="1" dirty="0" err="1" smtClean="0">
                <a:latin typeface="Comic Sans MS" pitchFamily="66" charset="0"/>
              </a:rPr>
              <a:t>Amgh</a:t>
            </a:r>
            <a:r>
              <a:rPr lang="pt-BR" b="1" dirty="0" smtClean="0">
                <a:latin typeface="Comic Sans MS" pitchFamily="66" charset="0"/>
              </a:rPr>
              <a:t>, 2012.</a:t>
            </a: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itchFamily="66" charset="0"/>
              </a:rPr>
              <a:t>AMERICAN COLLEGE OF SPORTS MEDICINE. </a:t>
            </a:r>
            <a:r>
              <a:rPr lang="pt-BR" b="1" dirty="0">
                <a:latin typeface="Comic Sans MS" pitchFamily="66" charset="0"/>
              </a:rPr>
              <a:t>Manual de pesquisa das diretrizes do ACSM para os testes de esforço e sua prescrição. 4.ed. Rio de Janeiro: Guanabara </a:t>
            </a:r>
            <a:r>
              <a:rPr lang="pt-BR" b="1" dirty="0" err="1">
                <a:latin typeface="Comic Sans MS" pitchFamily="66" charset="0"/>
              </a:rPr>
              <a:t>Koogan</a:t>
            </a:r>
            <a:r>
              <a:rPr lang="pt-BR" b="1" dirty="0">
                <a:latin typeface="Comic Sans MS" pitchFamily="66" charset="0"/>
              </a:rPr>
              <a:t>, 2001. 704 p</a:t>
            </a:r>
            <a:r>
              <a:rPr lang="pt-BR" b="1" dirty="0" smtClean="0">
                <a:latin typeface="Comic Sans MS" pitchFamily="66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pt-BR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b="1" dirty="0">
                <a:latin typeface="Comic Sans MS" pitchFamily="66" charset="0"/>
              </a:rPr>
              <a:t> </a:t>
            </a:r>
            <a:r>
              <a:rPr lang="pt-BR" b="1" dirty="0" smtClean="0">
                <a:latin typeface="Comic Sans MS" pitchFamily="66" charset="0"/>
              </a:rPr>
              <a:t>HALL</a:t>
            </a:r>
            <a:r>
              <a:rPr lang="pt-BR" b="1" dirty="0">
                <a:latin typeface="Comic Sans MS" pitchFamily="66" charset="0"/>
              </a:rPr>
              <a:t>, John E.; GUYTON, Arthur C. Tratado de fisiologia médica. 12.ed. Rio de Janeiro: </a:t>
            </a:r>
            <a:r>
              <a:rPr lang="pt-BR" b="1" dirty="0" err="1">
                <a:latin typeface="Comic Sans MS" pitchFamily="66" charset="0"/>
              </a:rPr>
              <a:t>Saunders</a:t>
            </a:r>
            <a:r>
              <a:rPr lang="pt-BR" b="1" dirty="0">
                <a:latin typeface="Comic Sans MS" pitchFamily="66" charset="0"/>
              </a:rPr>
              <a:t> </a:t>
            </a:r>
            <a:r>
              <a:rPr lang="pt-BR" b="1" dirty="0" err="1">
                <a:latin typeface="Comic Sans MS" pitchFamily="66" charset="0"/>
              </a:rPr>
              <a:t>Elsevier</a:t>
            </a:r>
            <a:r>
              <a:rPr lang="pt-BR" b="1" dirty="0">
                <a:latin typeface="Comic Sans MS" pitchFamily="66" charset="0"/>
              </a:rPr>
              <a:t>, 2011. 1151 p.</a:t>
            </a:r>
          </a:p>
          <a:p>
            <a:pPr marL="457200" indent="-457200">
              <a:buFont typeface="+mj-lt"/>
              <a:buAutoNum type="arabicPeriod"/>
            </a:pPr>
            <a:endParaRPr lang="pt-BR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b="1" dirty="0">
                <a:latin typeface="Comic Sans MS" pitchFamily="66" charset="0"/>
              </a:rPr>
              <a:t>MOORE, K. L.; </a:t>
            </a:r>
            <a:r>
              <a:rPr lang="pt-BR" b="1" dirty="0" err="1">
                <a:latin typeface="Comic Sans MS" pitchFamily="66" charset="0"/>
              </a:rPr>
              <a:t>Dalley</a:t>
            </a:r>
            <a:r>
              <a:rPr lang="pt-BR" b="1" dirty="0">
                <a:latin typeface="Comic Sans MS" pitchFamily="66" charset="0"/>
              </a:rPr>
              <a:t>, A. F.; AGUR, A. M. R. Anatomia orientada para a clínica. </a:t>
            </a:r>
            <a:r>
              <a:rPr lang="en-US" b="1" dirty="0">
                <a:latin typeface="Comic Sans MS" pitchFamily="66" charset="0"/>
              </a:rPr>
              <a:t>6. ed. </a:t>
            </a:r>
            <a:r>
              <a:rPr lang="en-US" b="1" dirty="0" err="1">
                <a:latin typeface="Comic Sans MS" pitchFamily="66" charset="0"/>
              </a:rPr>
              <a:t>Filadélfia</a:t>
            </a:r>
            <a:r>
              <a:rPr lang="en-US" b="1" dirty="0">
                <a:latin typeface="Comic Sans MS" pitchFamily="66" charset="0"/>
              </a:rPr>
              <a:t>: Guanabara </a:t>
            </a:r>
            <a:r>
              <a:rPr lang="en-US" b="1" dirty="0" err="1">
                <a:latin typeface="Comic Sans MS" pitchFamily="66" charset="0"/>
              </a:rPr>
              <a:t>Koogan</a:t>
            </a:r>
            <a:r>
              <a:rPr lang="en-US" b="1" dirty="0">
                <a:latin typeface="Comic Sans MS" pitchFamily="66" charset="0"/>
              </a:rPr>
              <a:t>, 2010. 1104 p.</a:t>
            </a:r>
            <a:endParaRPr lang="pt-BR" b="1" dirty="0">
              <a:latin typeface="Comic Sans MS" pitchFamily="66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pt-BR" sz="2000" dirty="0" smtClean="0">
              <a:latin typeface="Berlin Sans FB Demi" pitchFamily="34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2290" name="Picture 2" descr="http://i1.r7.com/data/files/2C95/948E/2FE0/81CD/012F/E422/A9AA/2092/pulmao-m-20110512.jpg"/>
          <p:cNvPicPr>
            <a:picLocks noChangeAspect="1" noChangeArrowheads="1"/>
          </p:cNvPicPr>
          <p:nvPr/>
        </p:nvPicPr>
        <p:blipFill>
          <a:blip r:embed="rId2">
            <a:lum bright="40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14282" y="5286388"/>
            <a:ext cx="5786478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GRUPO DE MONITORES FISIOLOGIA GERAL UCS</a:t>
            </a:r>
          </a:p>
          <a:p>
            <a:pPr algn="ctr"/>
            <a:endParaRPr lang="en-US" sz="1600" b="1" dirty="0" smtClean="0">
              <a:latin typeface="Comic Sans MS" pitchFamily="66" charset="0"/>
            </a:endParaRPr>
          </a:p>
          <a:p>
            <a:pPr algn="ctr"/>
            <a:r>
              <a:rPr lang="en-US" sz="1600" b="1" dirty="0" smtClean="0">
                <a:latin typeface="Comic Sans MS" pitchFamily="66" charset="0"/>
              </a:rPr>
              <a:t>PIETRO FELICE TOMAZINI NESELLO</a:t>
            </a:r>
          </a:p>
          <a:p>
            <a:pPr algn="ctr"/>
            <a:r>
              <a:rPr lang="en-US" sz="1600" b="1" dirty="0" smtClean="0">
                <a:latin typeface="Comic Sans MS" pitchFamily="66" charset="0"/>
              </a:rPr>
              <a:t>SAMUEL DA SILVA ROSARIO</a:t>
            </a:r>
          </a:p>
        </p:txBody>
      </p:sp>
      <p:pic>
        <p:nvPicPr>
          <p:cNvPr id="7" name="Picture 4" descr="uc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71414"/>
            <a:ext cx="758527" cy="64291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714348" y="714356"/>
            <a:ext cx="7429552" cy="1631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VENTILAÇÃO PULMONAR</a:t>
            </a:r>
          </a:p>
          <a:p>
            <a:pPr algn="ctr"/>
            <a:r>
              <a:rPr lang="en-US" sz="7200" dirty="0" smtClean="0">
                <a:latin typeface="Comic Sans MS" pitchFamily="66" charset="0"/>
              </a:rPr>
              <a:t>ESPIROMETRIA</a:t>
            </a:r>
            <a:endParaRPr lang="pt-BR" sz="7200" dirty="0">
              <a:latin typeface="Comic Sans MS" pitchFamily="66" charset="0"/>
            </a:endParaRPr>
          </a:p>
        </p:txBody>
      </p:sp>
      <p:pic>
        <p:nvPicPr>
          <p:cNvPr id="12291" name="Picture 3" descr="C:\Users\Usuario\AppData\Local\Microsoft\Windows Live Mail\WLMDSS.tmp\WLM3DEA.tmp\logotipo fisio geral_ver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000636"/>
            <a:ext cx="2714644" cy="1720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omic Sans MS" pitchFamily="66" charset="0"/>
              </a:rPr>
              <a:t>Desafios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hoje</a:t>
            </a:r>
            <a:r>
              <a:rPr lang="en-US" dirty="0" smtClean="0">
                <a:latin typeface="Comic Sans MS" pitchFamily="66" charset="0"/>
              </a:rPr>
              <a:t>…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57364"/>
            <a:ext cx="8301038" cy="1071570"/>
          </a:xfr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3600" dirty="0" smtClean="0">
                <a:latin typeface="Comic Sans MS" pitchFamily="66" charset="0"/>
              </a:rPr>
              <a:t>1. </a:t>
            </a:r>
            <a:r>
              <a:rPr lang="en-US" sz="3600" dirty="0" err="1" smtClean="0">
                <a:latin typeface="Comic Sans MS" pitchFamily="66" charset="0"/>
              </a:rPr>
              <a:t>Rever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os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mecanismos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ventilação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mecânica</a:t>
            </a:r>
            <a:r>
              <a:rPr lang="en-US" sz="3600" dirty="0" smtClean="0">
                <a:latin typeface="Comic Sans MS" pitchFamily="66" charset="0"/>
              </a:rPr>
              <a:t>;</a:t>
            </a:r>
          </a:p>
          <a:p>
            <a:pPr marL="514350" indent="-514350" algn="just"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 marL="514350" indent="-514350" algn="just">
              <a:buAutoNum type="arabicPeriod"/>
            </a:pPr>
            <a:endParaRPr lang="en-US" sz="3600" dirty="0" smtClean="0"/>
          </a:p>
          <a:p>
            <a:pPr marL="514350" indent="-514350" algn="just">
              <a:buAutoNum type="arabicPeriod"/>
            </a:pPr>
            <a:endParaRPr lang="pt-BR" sz="36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14366" y="3357562"/>
            <a:ext cx="8301038" cy="107157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 algn="just">
              <a:spcBef>
                <a:spcPct val="20000"/>
              </a:spcBef>
            </a:pPr>
            <a:r>
              <a:rPr lang="en-US" sz="3600" dirty="0" smtClean="0">
                <a:latin typeface="Comic Sans MS" pitchFamily="66" charset="0"/>
              </a:rPr>
              <a:t>2. </a:t>
            </a:r>
            <a:r>
              <a:rPr lang="en-US" sz="3600" dirty="0" err="1" smtClean="0">
                <a:latin typeface="Comic Sans MS" pitchFamily="66" charset="0"/>
              </a:rPr>
              <a:t>Avaliar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os</a:t>
            </a:r>
            <a:r>
              <a:rPr lang="en-US" sz="3600" dirty="0" smtClean="0">
                <a:latin typeface="Comic Sans MS" pitchFamily="66" charset="0"/>
              </a:rPr>
              <a:t> volumes e </a:t>
            </a:r>
            <a:r>
              <a:rPr lang="en-US" sz="3600" dirty="0" err="1" smtClean="0">
                <a:latin typeface="Comic Sans MS" pitchFamily="66" charset="0"/>
              </a:rPr>
              <a:t>capacidades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pulmonares</a:t>
            </a:r>
            <a:r>
              <a:rPr lang="en-US" sz="3600" dirty="0" smtClean="0">
                <a:latin typeface="Comic Sans MS" pitchFamily="66" charset="0"/>
              </a:rPr>
              <a:t>;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14366" y="4786322"/>
            <a:ext cx="8301038" cy="107157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 algn="just">
              <a:spcBef>
                <a:spcPct val="20000"/>
              </a:spcBef>
            </a:pPr>
            <a:r>
              <a:rPr lang="en-US" sz="3600" dirty="0" smtClean="0">
                <a:latin typeface="Comic Sans MS" pitchFamily="66" charset="0"/>
              </a:rPr>
              <a:t>3. </a:t>
            </a:r>
            <a:r>
              <a:rPr lang="en-US" sz="3600" b="1" dirty="0" err="1" smtClean="0">
                <a:latin typeface="Comic Sans MS" pitchFamily="66" charset="0"/>
              </a:rPr>
              <a:t>Prática</a:t>
            </a:r>
            <a:r>
              <a:rPr lang="en-US" sz="3600" b="1" dirty="0" smtClean="0">
                <a:latin typeface="Comic Sans MS" pitchFamily="66" charset="0"/>
              </a:rPr>
              <a:t>: </a:t>
            </a:r>
            <a:r>
              <a:rPr lang="en-US" sz="3600" b="1" dirty="0" err="1" smtClean="0">
                <a:latin typeface="Comic Sans MS" pitchFamily="66" charset="0"/>
              </a:rPr>
              <a:t>discutir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os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achados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espirométricos</a:t>
            </a:r>
            <a:r>
              <a:rPr lang="en-US" sz="3600" b="1" dirty="0" smtClean="0">
                <a:latin typeface="Comic Sans MS" pitchFamily="66" charset="0"/>
              </a:rPr>
              <a:t>;</a:t>
            </a:r>
          </a:p>
          <a:p>
            <a:pPr marL="514350" indent="-514350" algn="just">
              <a:spcBef>
                <a:spcPct val="20000"/>
              </a:spcBef>
            </a:pP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156674" name="Picture 2" descr="http://noticias.r7.com/blogs/nicolau-marmo/files/2013/04/Desaf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4429156" cy="4473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2034" name="Picture 2" descr="http://1.bp.blogspot.com/-bz96jd74dMY/UGTLOdDmF-I/AAAAAAAAFBA/6YBJKQBNSs4/s1600/ven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955" y="0"/>
            <a:ext cx="9358956" cy="685802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00034" y="2428868"/>
            <a:ext cx="792961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>“O </a:t>
            </a:r>
            <a:r>
              <a:rPr lang="pt-BR" sz="2400" b="1" dirty="0" smtClean="0">
                <a:latin typeface="Comic Sans MS" pitchFamily="66" charset="0"/>
              </a:rPr>
              <a:t>vento</a:t>
            </a:r>
            <a:r>
              <a:rPr lang="pt-BR" sz="2400" dirty="0" smtClean="0">
                <a:latin typeface="Comic Sans MS" pitchFamily="66" charset="0"/>
              </a:rPr>
              <a:t> é o fluxo de gases, este corresponde ao </a:t>
            </a:r>
            <a:r>
              <a:rPr lang="pt-BR" sz="2400" b="1" dirty="0" smtClean="0">
                <a:latin typeface="Comic Sans MS" pitchFamily="66" charset="0"/>
              </a:rPr>
              <a:t>deslocamento do ar</a:t>
            </a:r>
            <a:r>
              <a:rPr lang="pt-BR" sz="2400" dirty="0" smtClean="0">
                <a:latin typeface="Comic Sans MS" pitchFamily="66" charset="0"/>
              </a:rPr>
              <a:t>, que migra de regiões de </a:t>
            </a:r>
            <a:r>
              <a:rPr lang="pt-BR" sz="2400" b="1" dirty="0" smtClean="0">
                <a:latin typeface="Comic Sans MS" pitchFamily="66" charset="0"/>
              </a:rPr>
              <a:t>alta pressão </a:t>
            </a:r>
            <a:r>
              <a:rPr lang="pt-BR" sz="2400" dirty="0" smtClean="0">
                <a:latin typeface="Comic Sans MS" pitchFamily="66" charset="0"/>
              </a:rPr>
              <a:t>atmosférica </a:t>
            </a:r>
            <a:r>
              <a:rPr lang="pt-BR" sz="2400" b="1" dirty="0" smtClean="0">
                <a:latin typeface="Comic Sans MS" pitchFamily="66" charset="0"/>
              </a:rPr>
              <a:t>para</a:t>
            </a:r>
            <a:r>
              <a:rPr lang="pt-BR" sz="2400" dirty="0" smtClean="0">
                <a:latin typeface="Comic Sans MS" pitchFamily="66" charset="0"/>
              </a:rPr>
              <a:t> pontos </a:t>
            </a:r>
            <a:r>
              <a:rPr lang="pt-BR" sz="2400" b="1" dirty="0" smtClean="0">
                <a:latin typeface="Comic Sans MS" pitchFamily="66" charset="0"/>
              </a:rPr>
              <a:t>onde</a:t>
            </a:r>
            <a:r>
              <a:rPr lang="pt-BR" sz="2400" dirty="0" smtClean="0">
                <a:latin typeface="Comic Sans MS" pitchFamily="66" charset="0"/>
              </a:rPr>
              <a:t> essa </a:t>
            </a:r>
            <a:r>
              <a:rPr lang="pt-BR" sz="2400" b="1" dirty="0" smtClean="0">
                <a:latin typeface="Comic Sans MS" pitchFamily="66" charset="0"/>
              </a:rPr>
              <a:t>pressão é inferior</a:t>
            </a:r>
            <a:r>
              <a:rPr lang="pt-BR" sz="2400" dirty="0" smtClean="0">
                <a:latin typeface="Comic Sans MS" pitchFamily="66" charset="0"/>
              </a:rPr>
              <a:t>”.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15140" y="6286520"/>
            <a:ext cx="22860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 smtClean="0"/>
              <a:t>JetStream</a:t>
            </a:r>
            <a:r>
              <a:rPr lang="pt-BR" sz="2400" dirty="0" smtClean="0"/>
              <a:t>, 2008.</a:t>
            </a:r>
            <a:endParaRPr lang="pt-B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329642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Mecânica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Ventilação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Pulmonar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...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Ação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dos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músculos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2428868"/>
            <a:ext cx="285752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Músculos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Inspiratórios</a:t>
            </a:r>
            <a:endParaRPr lang="pt-BR" sz="3200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4572008"/>
            <a:ext cx="285752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Músculos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Exspiratórios</a:t>
            </a:r>
            <a:endParaRPr lang="pt-B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714744" y="2571744"/>
            <a:ext cx="142876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72198" y="2143116"/>
            <a:ext cx="1571636" cy="16430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143636" y="2285992"/>
            <a:ext cx="500066" cy="135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072330" y="2285992"/>
            <a:ext cx="500066" cy="135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571868" y="4034387"/>
            <a:ext cx="1571636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P.V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pt-BR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072198" y="2143116"/>
            <a:ext cx="1571636" cy="16430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143636" y="2285992"/>
            <a:ext cx="500066" cy="135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072330" y="2285992"/>
            <a:ext cx="500066" cy="135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3" grpId="0" animBg="1"/>
      <p:bldP spid="13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274638"/>
            <a:ext cx="8329642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Mecânica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Ventilação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Pulmonar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...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Músculos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Respiração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716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357718" cy="576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CaixaDeTexto 26"/>
          <p:cNvSpPr txBox="1"/>
          <p:nvPr/>
        </p:nvSpPr>
        <p:spPr>
          <a:xfrm>
            <a:off x="775430" y="2214554"/>
            <a:ext cx="243924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omic Sans MS" pitchFamily="66" charset="0"/>
              </a:rPr>
              <a:t>Esternocleidomastoideo</a:t>
            </a:r>
            <a:endParaRPr lang="pt-BR" sz="1600" dirty="0">
              <a:latin typeface="Comic Sans MS" pitchFamily="66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4214" y="2857496"/>
            <a:ext cx="114752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omic Sans MS" pitchFamily="66" charset="0"/>
              </a:rPr>
              <a:t>Escalenos</a:t>
            </a:r>
            <a:endParaRPr lang="pt-BR" sz="1600" dirty="0">
              <a:latin typeface="Comic Sans MS" pitchFamily="66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85720" y="3661950"/>
            <a:ext cx="228601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omic Sans MS" pitchFamily="66" charset="0"/>
              </a:rPr>
              <a:t>Intercostais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externos</a:t>
            </a:r>
            <a:endParaRPr lang="pt-BR" sz="1600" dirty="0">
              <a:latin typeface="Comic Sans MS" pitchFamily="66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361804" y="4357694"/>
            <a:ext cx="120993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omic Sans MS" pitchFamily="66" charset="0"/>
              </a:rPr>
              <a:t>Diafragma</a:t>
            </a:r>
            <a:endParaRPr lang="pt-BR" sz="1600" b="1" dirty="0">
              <a:latin typeface="Comic Sans MS" pitchFamily="66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1406" y="5786454"/>
            <a:ext cx="265303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omic Sans MS" pitchFamily="66" charset="0"/>
              </a:rPr>
              <a:t>Músculos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Inspiratórios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215074" y="3376198"/>
            <a:ext cx="228601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Intercoistais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internos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500826" y="4131238"/>
            <a:ext cx="171451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Oblíquo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externo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500826" y="5305024"/>
            <a:ext cx="1643074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Oblíquo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interno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286512" y="6060064"/>
            <a:ext cx="1643074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Reto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abdominal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357554" y="6000768"/>
            <a:ext cx="128588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Transverso</a:t>
            </a:r>
            <a:endParaRPr 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do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abdome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1406" y="6274378"/>
            <a:ext cx="265303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Músculos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Exspiratórios</a:t>
            </a:r>
            <a:endParaRPr lang="pt-BR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Mecânica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Ventilação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Pulmonar</a:t>
            </a:r>
            <a:r>
              <a:rPr lang="en-US" sz="3600" dirty="0" smtClean="0">
                <a:latin typeface="Comic Sans MS" pitchFamily="66" charset="0"/>
              </a:rPr>
              <a:t>... </a:t>
            </a:r>
            <a:r>
              <a:rPr lang="en-US" sz="3600" dirty="0" err="1" smtClean="0">
                <a:latin typeface="Comic Sans MS" pitchFamily="66" charset="0"/>
              </a:rPr>
              <a:t>Diafragma</a:t>
            </a:r>
            <a:endParaRPr lang="pt-BR" sz="3600" dirty="0">
              <a:latin typeface="Comic Sans MS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5572140"/>
            <a:ext cx="428628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</a:rPr>
              <a:t>INSPIRAÇÃO</a:t>
            </a:r>
          </a:p>
          <a:p>
            <a:pPr algn="ctr"/>
            <a:r>
              <a:rPr lang="pt-BR" dirty="0" smtClean="0">
                <a:latin typeface="Comic Sans MS" pitchFamily="66" charset="0"/>
              </a:rPr>
              <a:t>CONTRAÇÃO DO DIAFRAGMA</a:t>
            </a:r>
          </a:p>
          <a:p>
            <a:pPr algn="ctr"/>
            <a:r>
              <a:rPr lang="pt-BR" dirty="0" smtClean="0">
                <a:latin typeface="Comic Sans MS" pitchFamily="66" charset="0"/>
              </a:rPr>
              <a:t>AUMENTO DO DIÂMETRO SÚPERO-INFERIOR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86314" y="5572140"/>
            <a:ext cx="414340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</a:rPr>
              <a:t>EXPIRAÇÃO</a:t>
            </a:r>
          </a:p>
          <a:p>
            <a:pPr algn="ctr"/>
            <a:r>
              <a:rPr lang="pt-BR" dirty="0" smtClean="0">
                <a:latin typeface="Comic Sans MS" pitchFamily="66" charset="0"/>
              </a:rPr>
              <a:t>RELAXAMENTO DO DIAFRAGMA</a:t>
            </a:r>
          </a:p>
          <a:p>
            <a:pPr algn="ctr"/>
            <a:r>
              <a:rPr lang="pt-BR" dirty="0" smtClean="0">
                <a:latin typeface="Comic Sans MS" pitchFamily="66" charset="0"/>
              </a:rPr>
              <a:t>DIMINUIÇÃO DO DIÂMETRO SÚPERO-INFERIOR 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1002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2" y="1853726"/>
            <a:ext cx="3854480" cy="357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1" name="Picture 5" descr="http://www.ncsdobrasil.com/img/respirac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8850384" cy="5143512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3786182" y="3571876"/>
            <a:ext cx="1714512" cy="20717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215206" y="3724276"/>
            <a:ext cx="1643074" cy="1419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142976" y="2285992"/>
            <a:ext cx="6858048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 pitchFamily="66" charset="0"/>
              </a:rPr>
              <a:t>VÍDEO DIAFRAGMA…</a:t>
            </a:r>
            <a:endParaRPr lang="pt-BR" sz="7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amulhereoperineo.files.wordpress.com/2011/12/206-cp-moca-enchendo-bala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34257"/>
            <a:ext cx="3286148" cy="4538015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Mecânica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Ventilação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Pulmonar</a:t>
            </a:r>
            <a:r>
              <a:rPr lang="en-US" sz="3600" dirty="0" smtClean="0">
                <a:latin typeface="Comic Sans MS" pitchFamily="66" charset="0"/>
              </a:rPr>
              <a:t>… </a:t>
            </a:r>
            <a:r>
              <a:rPr lang="en-US" sz="3600" dirty="0" err="1" smtClean="0">
                <a:latin typeface="Comic Sans MS" pitchFamily="66" charset="0"/>
              </a:rPr>
              <a:t>Pressões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Envolvidas</a:t>
            </a:r>
            <a:endParaRPr lang="pt-BR" sz="3600" dirty="0"/>
          </a:p>
        </p:txBody>
      </p:sp>
      <p:cxnSp>
        <p:nvCxnSpPr>
          <p:cNvPr id="7" name="Conector de seta reta 6"/>
          <p:cNvCxnSpPr/>
          <p:nvPr/>
        </p:nvCxnSpPr>
        <p:spPr>
          <a:xfrm rot="16200000" flipV="1">
            <a:off x="3357554" y="4857760"/>
            <a:ext cx="285752" cy="28575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 flipV="1">
            <a:off x="3214678" y="5786454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143372" y="5786454"/>
            <a:ext cx="357190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143372" y="5000636"/>
            <a:ext cx="357190" cy="1428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>
            <a:off x="3214679" y="5429264"/>
            <a:ext cx="428628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143372" y="5429264"/>
            <a:ext cx="35719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78178" idx="1"/>
          </p:cNvCxnSpPr>
          <p:nvPr/>
        </p:nvCxnSpPr>
        <p:spPr>
          <a:xfrm rot="10800000" flipH="1" flipV="1">
            <a:off x="2857488" y="4303264"/>
            <a:ext cx="285752" cy="3401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357422" y="5286388"/>
            <a:ext cx="500066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 flipH="1" flipV="1">
            <a:off x="2706108" y="6135140"/>
            <a:ext cx="374199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 flipV="1">
            <a:off x="4857752" y="4857759"/>
            <a:ext cx="500066" cy="1973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0800000" flipV="1">
            <a:off x="4929190" y="5357825"/>
            <a:ext cx="714380" cy="544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0800000">
            <a:off x="5000628" y="5857892"/>
            <a:ext cx="500066" cy="170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391</Words>
  <Application>Microsoft Office PowerPoint</Application>
  <PresentationFormat>Apresentação na tela (4:3)</PresentationFormat>
  <Paragraphs>128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Desafios de hoje…</vt:lpstr>
      <vt:lpstr>Apresentação do PowerPoint</vt:lpstr>
      <vt:lpstr>Apresentação do PowerPoint</vt:lpstr>
      <vt:lpstr>Apresentação do PowerPoint</vt:lpstr>
      <vt:lpstr>Mecânica da Ventilação Pulmonar... Diafragma</vt:lpstr>
      <vt:lpstr>Mecânica da Ventilação Pulmonar… Pressões Envolvidas</vt:lpstr>
      <vt:lpstr>Mecânica da Ventilação Pulmonar… Pressões Envolvidas</vt:lpstr>
      <vt:lpstr>Apresentação do PowerPoint</vt:lpstr>
      <vt:lpstr>Apresentação do PowerPoint</vt:lpstr>
      <vt:lpstr>Apresentação do PowerPoint</vt:lpstr>
      <vt:lpstr>Volumes e Capacidades Pulmonares…</vt:lpstr>
      <vt:lpstr>Volumes e Capacidades Pulmonares… ESPIROMETRIA</vt:lpstr>
      <vt:lpstr>Volumes e Capacidades Pulmonares… ESPIROMETRIA x outros exames</vt:lpstr>
      <vt:lpstr>ESPIROMETRIA - Procedimento</vt:lpstr>
      <vt:lpstr>ESPIROMETRIA - Resultados</vt:lpstr>
      <vt:lpstr>Apresentação do PowerPoint</vt:lpstr>
      <vt:lpstr>ESPIROMETRIA – Resultados esperados na doença</vt:lpstr>
      <vt:lpstr>Apresentação do PowerPoint</vt:lpstr>
      <vt:lpstr>Desafios de hoje?!</vt:lpstr>
      <vt:lpstr>ATIVIDADE PRÁTICA LEGAL ESPIROMETRIA!!!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César Sebben</cp:lastModifiedBy>
  <cp:revision>16</cp:revision>
  <dcterms:created xsi:type="dcterms:W3CDTF">2013-10-14T19:29:47Z</dcterms:created>
  <dcterms:modified xsi:type="dcterms:W3CDTF">2013-10-16T00:44:51Z</dcterms:modified>
</cp:coreProperties>
</file>